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28"/>
  </p:notesMasterIdLst>
  <p:handoutMasterIdLst>
    <p:handoutMasterId r:id="rId29"/>
  </p:handoutMasterIdLst>
  <p:sldIdLst>
    <p:sldId id="329" r:id="rId2"/>
    <p:sldId id="341" r:id="rId3"/>
    <p:sldId id="346" r:id="rId4"/>
    <p:sldId id="301" r:id="rId5"/>
    <p:sldId id="355" r:id="rId6"/>
    <p:sldId id="351" r:id="rId7"/>
    <p:sldId id="281" r:id="rId8"/>
    <p:sldId id="350" r:id="rId9"/>
    <p:sldId id="349" r:id="rId10"/>
    <p:sldId id="348" r:id="rId11"/>
    <p:sldId id="336" r:id="rId12"/>
    <p:sldId id="331" r:id="rId13"/>
    <p:sldId id="347" r:id="rId14"/>
    <p:sldId id="303" r:id="rId15"/>
    <p:sldId id="334" r:id="rId16"/>
    <p:sldId id="333" r:id="rId17"/>
    <p:sldId id="337" r:id="rId18"/>
    <p:sldId id="339" r:id="rId19"/>
    <p:sldId id="340" r:id="rId20"/>
    <p:sldId id="335" r:id="rId21"/>
    <p:sldId id="352" r:id="rId22"/>
    <p:sldId id="338" r:id="rId23"/>
    <p:sldId id="344" r:id="rId24"/>
    <p:sldId id="353" r:id="rId25"/>
    <p:sldId id="356" r:id="rId26"/>
    <p:sldId id="357" r:id="rId2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15" autoAdjust="0"/>
    <p:restoredTop sz="82313" autoAdjust="0"/>
  </p:normalViewPr>
  <p:slideViewPr>
    <p:cSldViewPr>
      <p:cViewPr varScale="1">
        <p:scale>
          <a:sx n="74" d="100"/>
          <a:sy n="74" d="100"/>
        </p:scale>
        <p:origin x="94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2ED2744-ABD0-42CC-8C89-9C0D3BFECA99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772B9B0-5AA6-4D30-AD12-CC90CE7A2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340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CA261EC-8808-40D8-B9E6-0C02DCA7D5C9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8D1114E-B079-4E6E-BDD5-2B10978407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356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Good evening, everyone.  Welcome to Mock Interviews!!</a:t>
            </a:r>
          </a:p>
          <a:p>
            <a:endParaRPr lang="en-US" dirty="0"/>
          </a:p>
          <a:p>
            <a:r>
              <a:rPr lang="en-US" dirty="0"/>
              <a:t>Given the current climate and the fact that the majority of residency interviews will be virtual again, here is some advice to perform the best during your virtual interview experience.</a:t>
            </a:r>
          </a:p>
          <a:p>
            <a:endParaRPr lang="en-US" dirty="0"/>
          </a:p>
          <a:p>
            <a:r>
              <a:rPr lang="en-US" dirty="0"/>
              <a:t>Tonight, you have a great opportunity to practice your interview skills and receive real-time feedback.</a:t>
            </a:r>
          </a:p>
          <a:p>
            <a:endParaRPr lang="en-US" dirty="0"/>
          </a:p>
          <a:p>
            <a:r>
              <a:rPr lang="en-US" dirty="0"/>
              <a:t>And, we are excited to be joined by some of our alumni who will be giving you their timey advice throughout the evening.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2945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find the most challenging aspect of virtual interviews is maintaining good eye contact.</a:t>
            </a:r>
          </a:p>
          <a:p>
            <a:endParaRPr lang="en-US" dirty="0"/>
          </a:p>
          <a:p>
            <a:r>
              <a:rPr lang="en-US" dirty="0"/>
              <a:t>Your camera should be set up at eye level.</a:t>
            </a:r>
          </a:p>
          <a:p>
            <a:endParaRPr lang="en-US" dirty="0"/>
          </a:p>
          <a:p>
            <a:r>
              <a:rPr lang="en-US" dirty="0"/>
              <a:t>Sit up straight, preferably in a non-swivel chair.  Even the littlest of motions in a swivel chair can distract your interviewer</a:t>
            </a:r>
          </a:p>
          <a:p>
            <a:endParaRPr lang="en-US" dirty="0"/>
          </a:p>
          <a:p>
            <a:r>
              <a:rPr lang="en-US" dirty="0"/>
              <a:t>Dress professionally, from head to toe.</a:t>
            </a:r>
          </a:p>
          <a:p>
            <a:endParaRPr lang="en-US" dirty="0"/>
          </a:p>
          <a:p>
            <a:r>
              <a:rPr lang="en-US" dirty="0"/>
              <a:t>Wear simple, conservative clothing and avoid any flashy jewelry.</a:t>
            </a:r>
          </a:p>
          <a:p>
            <a:endParaRPr lang="en-US" dirty="0"/>
          </a:p>
          <a:p>
            <a:r>
              <a:rPr lang="en-US" dirty="0"/>
              <a:t>It may also be helpful to do a practice session with your camera on to see if that design or color on your shirt is too bold or busy.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0028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Common questions you will encounter.</a:t>
            </a:r>
          </a:p>
          <a:p>
            <a:endParaRPr lang="en-US" dirty="0"/>
          </a:p>
          <a:p>
            <a:r>
              <a:rPr lang="en-US" dirty="0"/>
              <a:t>These answers should be well versed.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092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 prepared to share a patient case with your interviewer---something that was memorable or challenging.</a:t>
            </a:r>
          </a:p>
          <a:p>
            <a:endParaRPr lang="en-US" dirty="0"/>
          </a:p>
          <a:p>
            <a:r>
              <a:rPr lang="en-US" dirty="0"/>
              <a:t>Being able to highlight what happened and what you learned from the case is going to be important.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6906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Interviewing is a skill, and to develop and polish that skill, I recommend you practice.</a:t>
            </a:r>
          </a:p>
          <a:p>
            <a:endParaRPr lang="en-US" dirty="0"/>
          </a:p>
          <a:p>
            <a:r>
              <a:rPr lang="en-US" dirty="0"/>
              <a:t>Practice with a friend, advisor, or even just videoing yourself.  Watch how you look and listen to what you say.</a:t>
            </a:r>
          </a:p>
          <a:p>
            <a:endParaRPr lang="en-US" dirty="0"/>
          </a:p>
          <a:p>
            <a:r>
              <a:rPr lang="en-US" dirty="0"/>
              <a:t>Are you smiling, are you speaking clearly, is the lighting correct in the room, are there distracting posters behind you?</a:t>
            </a:r>
          </a:p>
          <a:p>
            <a:endParaRPr lang="en-US" dirty="0"/>
          </a:p>
          <a:p>
            <a:r>
              <a:rPr lang="en-US" dirty="0"/>
              <a:t>The more you practice, the easier this will become and the more natural you will feel with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6193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 prepared to ask questions.</a:t>
            </a:r>
          </a:p>
          <a:p>
            <a:endParaRPr lang="en-US" dirty="0"/>
          </a:p>
          <a:p>
            <a:r>
              <a:rPr lang="en-US" dirty="0"/>
              <a:t>Know your audience and develop a question base for different people who may interview you such as the Program Director, faculty, and residents.</a:t>
            </a:r>
          </a:p>
          <a:p>
            <a:endParaRPr lang="en-US" dirty="0"/>
          </a:p>
          <a:p>
            <a:r>
              <a:rPr lang="en-US" dirty="0"/>
              <a:t>Be confident and take ownership of the conversation if the interviewer defers the direction of the interview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4509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 the day of the interview:</a:t>
            </a:r>
          </a:p>
          <a:p>
            <a:endParaRPr lang="en-US" dirty="0"/>
          </a:p>
          <a:p>
            <a:r>
              <a:rPr lang="en-US" dirty="0"/>
              <a:t>Check your equipment and make sure your internet connection is working.</a:t>
            </a:r>
          </a:p>
          <a:p>
            <a:endParaRPr lang="en-US" dirty="0"/>
          </a:p>
          <a:p>
            <a:r>
              <a:rPr lang="en-US" dirty="0"/>
              <a:t>Silence your cell phone.</a:t>
            </a:r>
          </a:p>
          <a:p>
            <a:endParaRPr lang="en-US" dirty="0"/>
          </a:p>
          <a:p>
            <a:r>
              <a:rPr lang="en-US" dirty="0"/>
              <a:t>Limit possible distractions.</a:t>
            </a:r>
          </a:p>
          <a:p>
            <a:endParaRPr lang="en-US" dirty="0"/>
          </a:p>
          <a:p>
            <a:r>
              <a:rPr lang="en-US" dirty="0"/>
              <a:t>Logging in 30 minutes early is a good idea.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5510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Make good eye contact with your interviewer.</a:t>
            </a:r>
          </a:p>
          <a:p>
            <a:endParaRPr lang="en-US" dirty="0"/>
          </a:p>
          <a:p>
            <a:r>
              <a:rPr lang="en-US" dirty="0"/>
              <a:t>Be engaged: demonstrate your interest and enthusiasm.</a:t>
            </a:r>
          </a:p>
          <a:p>
            <a:endParaRPr lang="en-US" dirty="0"/>
          </a:p>
          <a:p>
            <a:r>
              <a:rPr lang="en-US" dirty="0"/>
              <a:t>Sit up straight and exude the confidence you normally would as if you were in this person’s office.</a:t>
            </a:r>
          </a:p>
          <a:p>
            <a:endParaRPr lang="en-US" dirty="0"/>
          </a:p>
          <a:p>
            <a:r>
              <a:rPr lang="en-US" dirty="0"/>
              <a:t>Allow the interviewer to complete their question and make sure you speak clearly and articulate well.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580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a list of commonly asked questions by Program Directors.</a:t>
            </a:r>
          </a:p>
          <a:p>
            <a:endParaRPr lang="en-US" dirty="0"/>
          </a:p>
          <a:p>
            <a:r>
              <a:rPr lang="en-US" dirty="0"/>
              <a:t>You all have access to this on our website so no need to read these now.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1067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a list of questions you can utilize to ask the Program Director and faculty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5272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 additional questions to ask the residents.</a:t>
            </a:r>
          </a:p>
          <a:p>
            <a:endParaRPr lang="en-US" dirty="0"/>
          </a:p>
          <a:p>
            <a:r>
              <a:rPr lang="en-US" dirty="0"/>
              <a:t>Remember, know your audience.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57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AAMC is encouraging programs to conduct interviews virtually again this year – HOWEVER, that is specialty specific -  DERM, PLASTICS, ORTHO, ENT likely in person 2024-25.</a:t>
            </a:r>
          </a:p>
          <a:p>
            <a:r>
              <a:rPr lang="en-US" dirty="0"/>
              <a:t>Preparation and how you engage during interview apply </a:t>
            </a:r>
            <a:r>
              <a:rPr lang="en-US"/>
              <a:t>to either format</a:t>
            </a:r>
            <a:endParaRPr lang="en-US" dirty="0"/>
          </a:p>
          <a:p>
            <a:endParaRPr lang="en-US" dirty="0"/>
          </a:p>
          <a:p>
            <a:r>
              <a:rPr lang="en-US" dirty="0"/>
              <a:t>How do you make that wonderful first impression?</a:t>
            </a:r>
          </a:p>
          <a:p>
            <a:endParaRPr lang="en-US" dirty="0"/>
          </a:p>
          <a:p>
            <a:r>
              <a:rPr lang="en-US" dirty="0"/>
              <a:t>How do you connect with the program?</a:t>
            </a:r>
          </a:p>
          <a:p>
            <a:endParaRPr lang="en-US" dirty="0"/>
          </a:p>
          <a:p>
            <a:r>
              <a:rPr lang="en-US" dirty="0"/>
              <a:t>How do you make sure you are not having any unforeseen computer issues?</a:t>
            </a:r>
          </a:p>
          <a:p>
            <a:endParaRPr lang="en-US" dirty="0"/>
          </a:p>
          <a:p>
            <a:r>
              <a:rPr lang="en-US" dirty="0"/>
              <a:t>These concerns are valid, and we hope that this presentation provides you with some insight and comfort.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0418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there are any red flags in your application address them and share what you learned.</a:t>
            </a:r>
          </a:p>
          <a:p>
            <a:endParaRPr lang="en-US" dirty="0"/>
          </a:p>
          <a:p>
            <a:r>
              <a:rPr lang="en-US" dirty="0"/>
              <a:t>This could include anything from low boards scores, a leave of absence, or delayed graduation.</a:t>
            </a:r>
          </a:p>
          <a:p>
            <a:endParaRPr lang="en-US" dirty="0"/>
          </a:p>
          <a:p>
            <a:r>
              <a:rPr lang="en-US" dirty="0"/>
              <a:t>Always flip these incidences into a positive and share how you developed from them.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7408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the conclusion of the interview, the interviewer may ask “is there anything else you would like to share”---have an answer.</a:t>
            </a:r>
          </a:p>
          <a:p>
            <a:endParaRPr lang="en-US" dirty="0"/>
          </a:p>
          <a:p>
            <a:r>
              <a:rPr lang="en-US" dirty="0"/>
              <a:t>Make sure you thank the interviewer and then make sure you properly close out and exit the software.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6817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the interview, you are going to feel all kinds of emotions.</a:t>
            </a:r>
          </a:p>
          <a:p>
            <a:endParaRPr lang="en-US" dirty="0"/>
          </a:p>
          <a:p>
            <a:r>
              <a:rPr lang="en-US" dirty="0"/>
              <a:t>As the season progresses, you may begin to get a bit confused and have a tough time remembering which interview was which.</a:t>
            </a:r>
          </a:p>
          <a:p>
            <a:endParaRPr lang="en-US" dirty="0"/>
          </a:p>
          <a:p>
            <a:r>
              <a:rPr lang="en-US" dirty="0"/>
              <a:t>Keep notes including your gut feelings about each program.</a:t>
            </a:r>
          </a:p>
          <a:p>
            <a:endParaRPr lang="en-US" dirty="0"/>
          </a:p>
          <a:p>
            <a:r>
              <a:rPr lang="en-US" dirty="0"/>
              <a:t>The Careers in Medicine website also has a residency program evaluation guide which will allow you to “score” each program based on different categories so this may also be a good way to keep it all straight.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3190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summary: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6918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a list of resources which you may find helpful as well.  Please do not hesitate to reach out---the advising team is here at any point in time and if you would like to practice a video interview or get feedback on any of your answers, please feel free to contact us.  Thank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8486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Schedule for this evening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56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Schedule for this evening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870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 important slide of the evening!</a:t>
            </a:r>
          </a:p>
          <a:p>
            <a:endParaRPr lang="en-US" dirty="0"/>
          </a:p>
          <a:p>
            <a:r>
              <a:rPr lang="en-US" dirty="0"/>
              <a:t>Be comfortable telling your own story and knowing your application.</a:t>
            </a:r>
          </a:p>
          <a:p>
            <a:endParaRPr lang="en-US" dirty="0"/>
          </a:p>
          <a:p>
            <a:r>
              <a:rPr lang="en-US" dirty="0"/>
              <a:t>Anything you put on the application back in September is fair game for your interviewer to ask you during your interview in January.</a:t>
            </a:r>
          </a:p>
          <a:p>
            <a:endParaRPr lang="en-US" dirty="0"/>
          </a:p>
          <a:p>
            <a:r>
              <a:rPr lang="en-US" dirty="0"/>
              <a:t>Know why you chose the specialty, what qualities you bring to the program and what your educational and professional goals are.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493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about the program. Review their website!</a:t>
            </a:r>
          </a:p>
          <a:p>
            <a:endParaRPr lang="en-US" dirty="0"/>
          </a:p>
          <a:p>
            <a:r>
              <a:rPr lang="en-US" dirty="0"/>
              <a:t>The more informed you are, the more insightful you will be to ask questions during the interview.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964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Make sure you look at all correspondences sent from the program prior to your interview.</a:t>
            </a:r>
          </a:p>
          <a:p>
            <a:endParaRPr lang="en-US" dirty="0"/>
          </a:p>
          <a:p>
            <a:r>
              <a:rPr lang="en-US" dirty="0"/>
              <a:t>Keep a clear record of who interviews you and who the program coordinator is, after a while this all blends together.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7880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Being prepared as possible will help alleviate the pressure you feel in anticipation of your virtual interview.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857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scheduling your interview, please keep track of the date and time of your interview as well as time zone considerations.</a:t>
            </a:r>
          </a:p>
          <a:p>
            <a:endParaRPr lang="en-US" dirty="0"/>
          </a:p>
          <a:p>
            <a:r>
              <a:rPr lang="en-US" dirty="0"/>
              <a:t>There may be a virtual social event the evening beforehand or after the interview, please plan to attend.</a:t>
            </a:r>
          </a:p>
          <a:p>
            <a:endParaRPr lang="en-US" dirty="0"/>
          </a:p>
          <a:p>
            <a:r>
              <a:rPr lang="en-US" dirty="0"/>
              <a:t>Do not book multiple interviews on the same 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763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Download the most up to date version of the software or application platform your interview will be performed on.</a:t>
            </a:r>
          </a:p>
          <a:p>
            <a:endParaRPr lang="en-US" dirty="0"/>
          </a:p>
          <a:p>
            <a:r>
              <a:rPr lang="en-US" dirty="0"/>
              <a:t>Create a professional username, test and familiarize yourself with logging in, using your microphone, and video camera.</a:t>
            </a:r>
          </a:p>
          <a:p>
            <a:endParaRPr lang="en-US" dirty="0"/>
          </a:p>
          <a:p>
            <a:r>
              <a:rPr lang="en-US" dirty="0"/>
              <a:t>Verify a reliable internet connection, maintain a backup device in case something goes wrong, and ensure that your device is fully charged.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41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also want to ensure that you have a quiet area without any distractions and the background of your interview should look clean.</a:t>
            </a:r>
          </a:p>
          <a:p>
            <a:endParaRPr lang="en-US" dirty="0"/>
          </a:p>
          <a:p>
            <a:r>
              <a:rPr lang="en-US" dirty="0"/>
              <a:t>The light in the room should be coming from above and in front of you.</a:t>
            </a:r>
          </a:p>
          <a:p>
            <a:endParaRPr lang="en-US" dirty="0"/>
          </a:p>
          <a:p>
            <a:r>
              <a:rPr lang="en-US" dirty="0"/>
              <a:t>Practice setting this up to eliminate possible glare that may be seen especially if you wear glasses.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1114E-B079-4E6E-BDD5-2B10978407B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998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8078-BDA5-4CF4-9AD5-8B243A7A6FCB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4F73C-0593-4152-B480-3FFEBD87DB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676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8078-BDA5-4CF4-9AD5-8B243A7A6FCB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4F73C-0593-4152-B480-3FFEBD87DB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550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8078-BDA5-4CF4-9AD5-8B243A7A6FCB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4F73C-0593-4152-B480-3FFEBD87DB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83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8078-BDA5-4CF4-9AD5-8B243A7A6FCB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4F73C-0593-4152-B480-3FFEBD87DB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825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8078-BDA5-4CF4-9AD5-8B243A7A6FCB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4F73C-0593-4152-B480-3FFEBD87DB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39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8078-BDA5-4CF4-9AD5-8B243A7A6FCB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4F73C-0593-4152-B480-3FFEBD87DB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36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8078-BDA5-4CF4-9AD5-8B243A7A6FCB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4F73C-0593-4152-B480-3FFEBD87DB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17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8078-BDA5-4CF4-9AD5-8B243A7A6FCB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4F73C-0593-4152-B480-3FFEBD87DB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581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8078-BDA5-4CF4-9AD5-8B243A7A6FCB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4F73C-0593-4152-B480-3FFEBD87DB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526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8078-BDA5-4CF4-9AD5-8B243A7A6FCB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4F73C-0593-4152-B480-3FFEBD87DB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955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8078-BDA5-4CF4-9AD5-8B243A7A6FCB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4F73C-0593-4152-B480-3FFEBD87DB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609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68078-BDA5-4CF4-9AD5-8B243A7A6FCB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4F73C-0593-4152-B480-3FFEBD87DB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6288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amc.org/about-us/mission-areas/medical-education/interviews-gme-where-do-we-go-her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amc.org/cim/download/338984/data/evaluationguide.pdf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amc.org/cim/residency/application/interviewing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lshahpatel@arizona.edu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799" y="206376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dirty="0">
                <a:latin typeface="Book Antiqua"/>
                <a:cs typeface="Book Antiqua"/>
              </a:rPr>
              <a:t>Mock Interview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8766" y="5200708"/>
            <a:ext cx="4315834" cy="1323438"/>
          </a:xfrm>
        </p:spPr>
        <p:txBody>
          <a:bodyPr>
            <a:noAutofit/>
          </a:bodyPr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Book Antiqua"/>
                <a:cs typeface="Book Antiqua"/>
              </a:rPr>
              <a:t>Dr. David Guttman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latin typeface="Book Antiqua"/>
                <a:cs typeface="Book Antiqua"/>
              </a:rPr>
              <a:t>Dr. Alison Kirk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latin typeface="Book Antiqua"/>
                <a:cs typeface="Book Antiqua"/>
              </a:rPr>
              <a:t>Dr. Lisa Shah-Patel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latin typeface="Book Antiqua"/>
                <a:cs typeface="Book Antiqua"/>
              </a:rPr>
              <a:t>Dr. Eric vanSonnenberg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C9140E8-7263-F348-9616-802F26B701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717" y="1766917"/>
            <a:ext cx="4996509" cy="332416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BEEC222-5E50-C74C-94AE-07BD8C063465}"/>
              </a:ext>
            </a:extLst>
          </p:cNvPr>
          <p:cNvSpPr txBox="1"/>
          <p:nvPr/>
        </p:nvSpPr>
        <p:spPr>
          <a:xfrm>
            <a:off x="6938436" y="5387522"/>
            <a:ext cx="32447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Book Antiqua" panose="02040602050305030304" pitchFamily="18" charset="0"/>
              </a:rPr>
              <a:t>Career and Professional Advising</a:t>
            </a:r>
          </a:p>
          <a:p>
            <a:pPr algn="r"/>
            <a:r>
              <a:rPr lang="en-US" sz="1600" dirty="0">
                <a:latin typeface="Book Antiqua" panose="02040602050305030304" pitchFamily="18" charset="0"/>
              </a:rPr>
              <a:t>The University of Arizona</a:t>
            </a:r>
          </a:p>
          <a:p>
            <a:pPr algn="r"/>
            <a:r>
              <a:rPr lang="en-US" sz="1600" dirty="0">
                <a:latin typeface="Book Antiqua" panose="02040602050305030304" pitchFamily="18" charset="0"/>
              </a:rPr>
              <a:t>College of Medicine – Phoenix</a:t>
            </a:r>
          </a:p>
        </p:txBody>
      </p:sp>
    </p:spTree>
    <p:extLst>
      <p:ext uri="{BB962C8B-B14F-4D97-AF65-F5344CB8AC3E}">
        <p14:creationId xmlns:p14="http://schemas.microsoft.com/office/powerpoint/2010/main" val="29965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Book Antiqua"/>
                <a:cs typeface="Book Antiqua"/>
              </a:rPr>
              <a:t>    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524000"/>
            <a:ext cx="94488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latin typeface="Book Antiqua"/>
                <a:cs typeface="Book Antiqua"/>
              </a:rPr>
              <a:t>Eye contact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Webcam should be at eye level; maintain eye contact at that location</a:t>
            </a:r>
          </a:p>
          <a:p>
            <a:r>
              <a:rPr lang="en-US" sz="2800" dirty="0">
                <a:latin typeface="Book Antiqua"/>
                <a:cs typeface="Book Antiqua"/>
              </a:rPr>
              <a:t>Body language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Sit up straight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Hand motions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Swivel chair</a:t>
            </a:r>
          </a:p>
          <a:p>
            <a:r>
              <a:rPr lang="en-US" sz="2800" dirty="0">
                <a:latin typeface="Book Antiqua"/>
                <a:cs typeface="Book Antiqua"/>
              </a:rPr>
              <a:t>Attire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Professional dress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Head to toe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Avoid busy prints or patterns that wash out on video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Solid and brighter colors appear best on screen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Avoid flashy jewelry and reflective eyewear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580E4A-2DF4-4545-A6AD-D6CC82DD08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0" y="2667000"/>
            <a:ext cx="3200400" cy="1955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229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06680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Book Antiqua"/>
                <a:cs typeface="Book Antiqua"/>
              </a:rPr>
              <a:t>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905000"/>
            <a:ext cx="8229600" cy="3429000"/>
          </a:xfrm>
        </p:spPr>
        <p:txBody>
          <a:bodyPr>
            <a:normAutofit/>
          </a:bodyPr>
          <a:lstStyle/>
          <a:p>
            <a:pPr marL="566928" indent="-457200">
              <a:spcAft>
                <a:spcPts val="600"/>
              </a:spcAft>
            </a:pPr>
            <a:r>
              <a:rPr lang="en-US" sz="2800" dirty="0">
                <a:latin typeface="Book Antiqua"/>
                <a:cs typeface="Book Antiqua"/>
              </a:rPr>
              <a:t>Prepare to answer common questions</a:t>
            </a:r>
          </a:p>
          <a:p>
            <a:pPr marL="966978" lvl="1" indent="-457200"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You’ll impress interviewers if thoughtful, insightful, and concise responses roll off your tongue</a:t>
            </a:r>
          </a:p>
          <a:p>
            <a:pPr marL="1367028" lvl="2" indent="-457200">
              <a:spcAft>
                <a:spcPts val="600"/>
              </a:spcAft>
            </a:pPr>
            <a:r>
              <a:rPr lang="en-US" sz="2000" dirty="0">
                <a:latin typeface="Book Antiqua"/>
                <a:cs typeface="Book Antiqua"/>
              </a:rPr>
              <a:t>“Tell me about yourself”</a:t>
            </a:r>
          </a:p>
          <a:p>
            <a:pPr marL="1367028" lvl="2" indent="-457200">
              <a:spcAft>
                <a:spcPts val="600"/>
              </a:spcAft>
            </a:pPr>
            <a:r>
              <a:rPr lang="en-US" sz="2000" dirty="0">
                <a:latin typeface="Book Antiqua"/>
                <a:cs typeface="Book Antiqua"/>
              </a:rPr>
              <a:t>“Why do you want to go into this specialty?”</a:t>
            </a:r>
          </a:p>
          <a:p>
            <a:pPr marL="1367028" lvl="2" indent="-457200">
              <a:spcAft>
                <a:spcPts val="600"/>
              </a:spcAft>
            </a:pPr>
            <a:r>
              <a:rPr lang="en-US" sz="2000" dirty="0">
                <a:latin typeface="Book Antiqua"/>
                <a:cs typeface="Book Antiqua"/>
              </a:rPr>
              <a:t>“Why do you want to come to our program?”</a:t>
            </a:r>
          </a:p>
        </p:txBody>
      </p:sp>
    </p:spTree>
    <p:extLst>
      <p:ext uri="{BB962C8B-B14F-4D97-AF65-F5344CB8AC3E}">
        <p14:creationId xmlns:p14="http://schemas.microsoft.com/office/powerpoint/2010/main" val="1750265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Book Antiqua"/>
                <a:cs typeface="Book Antiqua"/>
              </a:rPr>
              <a:t>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2235" y="2057400"/>
            <a:ext cx="8567530" cy="4343400"/>
          </a:xfrm>
        </p:spPr>
        <p:txBody>
          <a:bodyPr>
            <a:normAutofit/>
          </a:bodyPr>
          <a:lstStyle/>
          <a:p>
            <a:pPr marL="566928" indent="-457200"/>
            <a:r>
              <a:rPr lang="en-US" sz="2800" dirty="0">
                <a:latin typeface="Book Antiqua"/>
                <a:cs typeface="Book Antiqua"/>
              </a:rPr>
              <a:t>Prepare a patient case or two</a:t>
            </a:r>
          </a:p>
          <a:p>
            <a:pPr marL="966978" lvl="1" indent="-457200"/>
            <a:r>
              <a:rPr lang="en-US" sz="2400" dirty="0">
                <a:latin typeface="Book Antiqua"/>
                <a:cs typeface="Book Antiqua"/>
              </a:rPr>
              <a:t>Particularly memorable, challenging or educational</a:t>
            </a:r>
          </a:p>
          <a:p>
            <a:pPr marL="966978" lvl="1" indent="-457200"/>
            <a:r>
              <a:rPr lang="en-US" sz="2400" dirty="0">
                <a:latin typeface="Book Antiqua"/>
                <a:cs typeface="Book Antiqua"/>
              </a:rPr>
              <a:t>If asked, present the patient in about 30s – 45s</a:t>
            </a:r>
            <a:endParaRPr lang="en-US" sz="2400" i="1" dirty="0">
              <a:latin typeface="Book Antiqua"/>
              <a:cs typeface="Book Antiqua"/>
            </a:endParaRPr>
          </a:p>
          <a:p>
            <a:pPr marL="966978" lvl="1" indent="-457200"/>
            <a:r>
              <a:rPr lang="en-US" sz="2400" dirty="0">
                <a:latin typeface="Book Antiqua"/>
                <a:cs typeface="Book Antiqua"/>
              </a:rPr>
              <a:t>Relate the highlights</a:t>
            </a:r>
          </a:p>
          <a:p>
            <a:pPr marL="966978" lvl="1" indent="-457200"/>
            <a:r>
              <a:rPr lang="en-US" sz="2400" dirty="0">
                <a:latin typeface="Book Antiqua"/>
                <a:cs typeface="Book Antiqua"/>
              </a:rPr>
              <a:t>Conclude with what you learned</a:t>
            </a:r>
          </a:p>
        </p:txBody>
      </p:sp>
    </p:spTree>
    <p:extLst>
      <p:ext uri="{BB962C8B-B14F-4D97-AF65-F5344CB8AC3E}">
        <p14:creationId xmlns:p14="http://schemas.microsoft.com/office/powerpoint/2010/main" val="3685288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Book Antiqua"/>
                <a:cs typeface="Book Antiqua"/>
              </a:rPr>
              <a:t>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76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latin typeface="Book Antiqua"/>
                <a:cs typeface="Book Antiqua"/>
              </a:rPr>
              <a:t>Practice, practice, practice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Rehearse with a friend, mentor and your Advisor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Practice on same device and in same location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Record the video and review yourself or send to someone for feedback</a:t>
            </a:r>
          </a:p>
          <a:p>
            <a:pPr lvl="2"/>
            <a:r>
              <a:rPr lang="en-US" sz="2000" dirty="0">
                <a:latin typeface="Book Antiqua"/>
                <a:cs typeface="Book Antiqua"/>
              </a:rPr>
              <a:t>Listen to your tone, pace and volume</a:t>
            </a:r>
          </a:p>
          <a:p>
            <a:pPr lvl="2"/>
            <a:r>
              <a:rPr lang="en-US" sz="2000" dirty="0">
                <a:latin typeface="Book Antiqua"/>
                <a:cs typeface="Book Antiqua"/>
              </a:rPr>
              <a:t>Are you smiling?</a:t>
            </a:r>
          </a:p>
          <a:p>
            <a:pPr lvl="2"/>
            <a:r>
              <a:rPr lang="en-US" sz="2000" dirty="0">
                <a:latin typeface="Book Antiqua"/>
                <a:cs typeface="Book Antiqua"/>
              </a:rPr>
              <a:t>Do you focus on the camera with good eye contact?</a:t>
            </a:r>
          </a:p>
          <a:p>
            <a:pPr lvl="2"/>
            <a:r>
              <a:rPr lang="en-US" sz="2000" dirty="0">
                <a:latin typeface="Book Antiqua"/>
                <a:cs typeface="Book Antiqua"/>
              </a:rPr>
              <a:t>Are you fidgeting?</a:t>
            </a:r>
          </a:p>
          <a:p>
            <a:pPr lvl="2"/>
            <a:r>
              <a:rPr lang="en-US" sz="2000" dirty="0">
                <a:latin typeface="Book Antiqua"/>
                <a:cs typeface="Book Antiqua"/>
              </a:rPr>
              <a:t>How is the video and audio quality?</a:t>
            </a:r>
          </a:p>
          <a:p>
            <a:pPr lvl="2"/>
            <a:r>
              <a:rPr lang="en-US" sz="2000" dirty="0">
                <a:latin typeface="Book Antiqua"/>
                <a:cs typeface="Book Antiqua"/>
              </a:rPr>
              <a:t>Is your face well illuminated?</a:t>
            </a:r>
          </a:p>
          <a:p>
            <a:pPr lvl="2"/>
            <a:r>
              <a:rPr lang="en-US" sz="2000" dirty="0">
                <a:latin typeface="Book Antiqua"/>
                <a:cs typeface="Book Antiqua"/>
              </a:rPr>
              <a:t>Is the background distracting?</a:t>
            </a:r>
          </a:p>
        </p:txBody>
      </p:sp>
    </p:spTree>
    <p:extLst>
      <p:ext uri="{BB962C8B-B14F-4D97-AF65-F5344CB8AC3E}">
        <p14:creationId xmlns:p14="http://schemas.microsoft.com/office/powerpoint/2010/main" val="2963683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Book Antiqua"/>
                <a:cs typeface="Book Antiqua"/>
              </a:rPr>
              <a:t>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Book Antiqua"/>
                <a:cs typeface="Book Antiqua"/>
              </a:rPr>
              <a:t>Prepare a list of questions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Develop questions that will help you collect the information you need to make a good decision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Make sure these questions are appropriate for who you are asking </a:t>
            </a:r>
          </a:p>
          <a:p>
            <a:pPr lvl="2"/>
            <a:r>
              <a:rPr lang="en-US" sz="2000" dirty="0">
                <a:latin typeface="Book Antiqua"/>
                <a:cs typeface="Book Antiqua"/>
              </a:rPr>
              <a:t>Don’t ask the PD questions about vacation </a:t>
            </a:r>
          </a:p>
          <a:p>
            <a:pPr lvl="2"/>
            <a:r>
              <a:rPr lang="en-US" sz="2000" dirty="0">
                <a:latin typeface="Book Antiqua"/>
                <a:cs typeface="Book Antiqua"/>
              </a:rPr>
              <a:t>Ask the residents about didactic time, family time etc.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Interviewers may defer the direction of the interview to you; take the reins with confidence</a:t>
            </a:r>
          </a:p>
        </p:txBody>
      </p:sp>
    </p:spTree>
    <p:extLst>
      <p:ext uri="{BB962C8B-B14F-4D97-AF65-F5344CB8AC3E}">
        <p14:creationId xmlns:p14="http://schemas.microsoft.com/office/powerpoint/2010/main" val="3116417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06680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Book Antiqua"/>
                <a:cs typeface="Book Antiqua"/>
              </a:rPr>
              <a:t>The Interview 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828800"/>
            <a:ext cx="8229600" cy="4724400"/>
          </a:xfrm>
        </p:spPr>
        <p:txBody>
          <a:bodyPr>
            <a:normAutofit/>
          </a:bodyPr>
          <a:lstStyle/>
          <a:p>
            <a:pPr marL="566928" indent="-457200">
              <a:spcAft>
                <a:spcPts val="600"/>
              </a:spcAft>
            </a:pPr>
            <a:r>
              <a:rPr lang="en-US" sz="2800" dirty="0">
                <a:latin typeface="Book Antiqua"/>
                <a:cs typeface="Book Antiqua"/>
              </a:rPr>
              <a:t>Check your equipment</a:t>
            </a:r>
          </a:p>
          <a:p>
            <a:pPr marL="966978" lvl="1" indent="-457200"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Test internet connection</a:t>
            </a:r>
          </a:p>
          <a:p>
            <a:pPr marL="966978" lvl="1" indent="-457200"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Close any additional open applications</a:t>
            </a:r>
          </a:p>
          <a:p>
            <a:pPr marL="966978" lvl="1" indent="-457200"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Silence notifications</a:t>
            </a:r>
          </a:p>
          <a:p>
            <a:pPr marL="966978" lvl="1" indent="-457200"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Disable pop-ups</a:t>
            </a:r>
          </a:p>
          <a:p>
            <a:pPr marL="966978" lvl="1" indent="-457200"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Turn off phone</a:t>
            </a:r>
          </a:p>
          <a:p>
            <a:pPr marL="966978" lvl="1" indent="-457200"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Log in 30 minutes beforehand</a:t>
            </a:r>
          </a:p>
        </p:txBody>
      </p:sp>
    </p:spTree>
    <p:extLst>
      <p:ext uri="{BB962C8B-B14F-4D97-AF65-F5344CB8AC3E}">
        <p14:creationId xmlns:p14="http://schemas.microsoft.com/office/powerpoint/2010/main" val="152743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06680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Book Antiqua"/>
                <a:cs typeface="Book Antiqua"/>
              </a:rPr>
              <a:t>The Interview 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8229600" cy="4724400"/>
          </a:xfrm>
        </p:spPr>
        <p:txBody>
          <a:bodyPr>
            <a:normAutofit lnSpcReduction="10000"/>
          </a:bodyPr>
          <a:lstStyle/>
          <a:p>
            <a:pPr marL="566928" indent="-457200"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Make good eye contact</a:t>
            </a:r>
          </a:p>
          <a:p>
            <a:pPr marL="966978" lvl="1" indent="-457200">
              <a:spcAft>
                <a:spcPts val="600"/>
              </a:spcAft>
            </a:pPr>
            <a:r>
              <a:rPr lang="en-US" sz="2000" dirty="0">
                <a:latin typeface="Book Antiqua"/>
                <a:cs typeface="Book Antiqua"/>
              </a:rPr>
              <a:t>Imagine the interviewer is sitting right behind the camera</a:t>
            </a:r>
          </a:p>
          <a:p>
            <a:pPr marL="566928" indent="-457200"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Body language</a:t>
            </a:r>
          </a:p>
          <a:p>
            <a:pPr marL="966978" lvl="1" indent="-457200">
              <a:spcAft>
                <a:spcPts val="600"/>
              </a:spcAft>
            </a:pPr>
            <a:r>
              <a:rPr lang="en-US" sz="2000" dirty="0">
                <a:latin typeface="Book Antiqua"/>
                <a:cs typeface="Book Antiqua"/>
              </a:rPr>
              <a:t>Sit up straight</a:t>
            </a:r>
          </a:p>
          <a:p>
            <a:pPr marL="966978" lvl="1" indent="-457200">
              <a:spcAft>
                <a:spcPts val="600"/>
              </a:spcAft>
            </a:pPr>
            <a:r>
              <a:rPr lang="en-US" sz="2000" dirty="0">
                <a:latin typeface="Book Antiqua"/>
                <a:cs typeface="Book Antiqua"/>
              </a:rPr>
              <a:t>Pay attention to posture</a:t>
            </a:r>
          </a:p>
          <a:p>
            <a:pPr marL="966978" lvl="1" indent="-457200">
              <a:spcAft>
                <a:spcPts val="600"/>
              </a:spcAft>
            </a:pPr>
            <a:r>
              <a:rPr lang="en-US" sz="2000" dirty="0">
                <a:latin typeface="Book Antiqua"/>
                <a:cs typeface="Book Antiqua"/>
              </a:rPr>
              <a:t>Demonstrate interest and enthusiasm</a:t>
            </a:r>
          </a:p>
          <a:p>
            <a:pPr marL="966978" lvl="1" indent="-457200">
              <a:spcAft>
                <a:spcPts val="600"/>
              </a:spcAft>
            </a:pPr>
            <a:r>
              <a:rPr lang="en-US" sz="2000" dirty="0">
                <a:latin typeface="Book Antiqua"/>
                <a:cs typeface="Book Antiqua"/>
              </a:rPr>
              <a:t>Smile and project warm and confident demeanor</a:t>
            </a:r>
          </a:p>
          <a:p>
            <a:pPr marL="566928" indent="-457200"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Speaking</a:t>
            </a:r>
          </a:p>
          <a:p>
            <a:pPr marL="966978" lvl="1" indent="-457200">
              <a:spcAft>
                <a:spcPts val="600"/>
              </a:spcAft>
            </a:pPr>
            <a:r>
              <a:rPr lang="en-US" sz="2000" dirty="0">
                <a:latin typeface="Book Antiqua"/>
                <a:cs typeface="Book Antiqua"/>
              </a:rPr>
              <a:t>Allow for time to interviewer to finish their question</a:t>
            </a:r>
          </a:p>
          <a:p>
            <a:pPr marL="966978" lvl="1" indent="-457200">
              <a:spcAft>
                <a:spcPts val="600"/>
              </a:spcAft>
            </a:pPr>
            <a:r>
              <a:rPr lang="en-US" sz="2000" dirty="0">
                <a:latin typeface="Book Antiqua"/>
                <a:cs typeface="Book Antiqua"/>
              </a:rPr>
              <a:t>Speak louder and articulate more than usual; ask interviewer if they can hear you appropriately</a:t>
            </a:r>
          </a:p>
          <a:p>
            <a:pPr marL="966978" lvl="1" indent="-457200">
              <a:spcAft>
                <a:spcPts val="600"/>
              </a:spcAft>
            </a:pPr>
            <a:endParaRPr lang="en-US" sz="2000" dirty="0">
              <a:latin typeface="Book Antiqua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707168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06680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Book Antiqua"/>
                <a:cs typeface="Book Antiqua"/>
              </a:rPr>
              <a:t>The Interview 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95400"/>
            <a:ext cx="9906000" cy="55626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Book Antiqua"/>
                <a:cs typeface="Book Antiqua"/>
              </a:rPr>
              <a:t>Commonly asked questions by Program Directors: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Share your story:</a:t>
            </a:r>
          </a:p>
          <a:p>
            <a:pPr lvl="2"/>
            <a:r>
              <a:rPr lang="en-US" sz="1400" dirty="0">
                <a:latin typeface="Book Antiqua"/>
                <a:cs typeface="Book Antiqua"/>
              </a:rPr>
              <a:t>Tell me about yourself.</a:t>
            </a:r>
          </a:p>
          <a:p>
            <a:pPr lvl="2"/>
            <a:r>
              <a:rPr lang="en-US" sz="1400" dirty="0">
                <a:latin typeface="Book Antiqua"/>
                <a:cs typeface="Book Antiqua"/>
              </a:rPr>
              <a:t>How would you describe yourself?</a:t>
            </a:r>
          </a:p>
          <a:p>
            <a:pPr lvl="2"/>
            <a:r>
              <a:rPr lang="en-US" sz="1400" dirty="0">
                <a:latin typeface="Book Antiqua"/>
                <a:cs typeface="Book Antiqua"/>
              </a:rPr>
              <a:t>How would your friends describe you?</a:t>
            </a:r>
          </a:p>
          <a:p>
            <a:pPr lvl="2"/>
            <a:r>
              <a:rPr lang="en-US" sz="1400" dirty="0">
                <a:latin typeface="Book Antiqua"/>
                <a:cs typeface="Book Antiqua"/>
              </a:rPr>
              <a:t>Share something interesting about you not on your application.</a:t>
            </a:r>
          </a:p>
          <a:p>
            <a:pPr lvl="2"/>
            <a:r>
              <a:rPr lang="en-US" sz="1400" dirty="0">
                <a:latin typeface="Book Antiqua"/>
                <a:cs typeface="Book Antiqua"/>
              </a:rPr>
              <a:t>Describe a particularly meaningful experience during medical school.</a:t>
            </a:r>
          </a:p>
          <a:p>
            <a:pPr lvl="2"/>
            <a:r>
              <a:rPr lang="en-US" sz="1400" dirty="0">
                <a:latin typeface="Book Antiqua"/>
                <a:cs typeface="Book Antiqua"/>
              </a:rPr>
              <a:t>What is your most important accomplishment?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Checking for concerns on an application:</a:t>
            </a:r>
          </a:p>
          <a:p>
            <a:pPr lvl="2"/>
            <a:r>
              <a:rPr lang="en-US" sz="1400" dirty="0">
                <a:latin typeface="Book Antiqua"/>
                <a:cs typeface="Book Antiqua"/>
              </a:rPr>
              <a:t>Can you tell me about a deficiency on your record (if applicable)?</a:t>
            </a:r>
          </a:p>
          <a:p>
            <a:pPr lvl="2"/>
            <a:r>
              <a:rPr lang="en-US" sz="1400" dirty="0">
                <a:latin typeface="Book Antiqua"/>
                <a:cs typeface="Book Antiqua"/>
              </a:rPr>
              <a:t>Share an obstacle that you overcame in medical school.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Commitment to specialty:</a:t>
            </a:r>
          </a:p>
          <a:p>
            <a:pPr lvl="2"/>
            <a:r>
              <a:rPr lang="en-US" sz="1400" dirty="0">
                <a:latin typeface="Book Antiqua"/>
                <a:cs typeface="Book Antiqua"/>
              </a:rPr>
              <a:t>Why did you choose this specialty?</a:t>
            </a:r>
          </a:p>
          <a:p>
            <a:pPr lvl="2"/>
            <a:r>
              <a:rPr lang="en-US" sz="1400" dirty="0">
                <a:latin typeface="Book Antiqua"/>
                <a:cs typeface="Book Antiqua"/>
              </a:rPr>
              <a:t>Share your experiences in this specialty that demonstrate your commitment to the field.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How well will you “fit” with their residency program:</a:t>
            </a:r>
          </a:p>
          <a:p>
            <a:pPr lvl="2"/>
            <a:r>
              <a:rPr lang="en-US" sz="1400" dirty="0">
                <a:latin typeface="Book Antiqua"/>
                <a:cs typeface="Book Antiqua"/>
              </a:rPr>
              <a:t>Why should we take you over other candidates?</a:t>
            </a:r>
          </a:p>
          <a:p>
            <a:pPr lvl="2"/>
            <a:r>
              <a:rPr lang="en-US" sz="1400" dirty="0">
                <a:latin typeface="Book Antiqua"/>
                <a:cs typeface="Book Antiqua"/>
              </a:rPr>
              <a:t>What do you think you can contribute to this program?</a:t>
            </a:r>
          </a:p>
          <a:p>
            <a:pPr marL="457200" lvl="1" indent="0">
              <a:buNone/>
            </a:pPr>
            <a:endParaRPr lang="en-US" sz="1400" dirty="0">
              <a:latin typeface="Book Antiqua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4029709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06680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Book Antiqua"/>
                <a:cs typeface="Book Antiqua"/>
              </a:rPr>
              <a:t>The Interview 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4958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Book Antiqua"/>
                <a:cs typeface="Book Antiqua"/>
              </a:rPr>
              <a:t>Good questions for students to ask PD/faculty: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Where do graduates end up: geographically and types of jobs?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What program changes have been made in recent years?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What changes are anticipated in the near future?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What are some of the major research interests within the department?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What role do private physicians have in the residency training process?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What role do fellows have in the residency training process?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What are the major strengths and weaknesses of the program?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What percentage of time is devoted to lectures and other didactics?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How do your graduates do on specialty board exams?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What percent of residents go on to fellowships?  Which fellowships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Do residents have any difficulty landing the fellowship of their choice?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What has kept you at this institution/program?</a:t>
            </a:r>
          </a:p>
        </p:txBody>
      </p:sp>
    </p:spTree>
    <p:extLst>
      <p:ext uri="{BB962C8B-B14F-4D97-AF65-F5344CB8AC3E}">
        <p14:creationId xmlns:p14="http://schemas.microsoft.com/office/powerpoint/2010/main" val="428500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06680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Book Antiqua"/>
                <a:cs typeface="Book Antiqua"/>
              </a:rPr>
              <a:t>The Interview 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100" y="1828800"/>
            <a:ext cx="8305800" cy="47244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Book Antiqua"/>
                <a:cs typeface="Book Antiqua"/>
              </a:rPr>
              <a:t>Good questions for students to ask residents: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What is the best part of your residency?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Are you happy with your decision to come here?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Tell me about the lectures, simulations, didactics, journal club.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Other requirements: research, administrative, built-in moonlighting, </a:t>
            </a:r>
            <a:r>
              <a:rPr lang="en-US" sz="1800" dirty="0" err="1">
                <a:latin typeface="Book Antiqua"/>
                <a:cs typeface="Book Antiqua"/>
              </a:rPr>
              <a:t>etc</a:t>
            </a:r>
            <a:r>
              <a:rPr lang="en-US" sz="1800" dirty="0">
                <a:latin typeface="Book Antiqua"/>
                <a:cs typeface="Book Antiqua"/>
              </a:rPr>
              <a:t>?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What is the most frustrating part of your residency?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Do you operate with </a:t>
            </a:r>
            <a:r>
              <a:rPr lang="en-US" sz="1800" dirty="0" err="1">
                <a:latin typeface="Book Antiqua"/>
                <a:cs typeface="Book Antiqua"/>
              </a:rPr>
              <a:t>attendings</a:t>
            </a:r>
            <a:r>
              <a:rPr lang="en-US" sz="1800" dirty="0">
                <a:latin typeface="Book Antiqua"/>
                <a:cs typeface="Book Antiqua"/>
              </a:rPr>
              <a:t> on every case?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How is call? How much call?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How is the cost of living?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Elective experience? Can you do away electives?</a:t>
            </a:r>
          </a:p>
          <a:p>
            <a:pPr lvl="1"/>
            <a:r>
              <a:rPr lang="en-US" sz="1800" dirty="0">
                <a:latin typeface="Book Antiqua"/>
                <a:cs typeface="Book Antiqua"/>
              </a:rPr>
              <a:t>Inpatient versus outpatient experiences?</a:t>
            </a:r>
          </a:p>
        </p:txBody>
      </p:sp>
    </p:spTree>
    <p:extLst>
      <p:ext uri="{BB962C8B-B14F-4D97-AF65-F5344CB8AC3E}">
        <p14:creationId xmlns:p14="http://schemas.microsoft.com/office/powerpoint/2010/main" val="2816678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0668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4800" dirty="0">
                <a:latin typeface="Book Antiqua"/>
                <a:cs typeface="Book Antiqua"/>
              </a:rPr>
              <a:t>Mock Interview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76400"/>
            <a:ext cx="7934241" cy="4114800"/>
          </a:xfrm>
        </p:spPr>
        <p:txBody>
          <a:bodyPr>
            <a:normAutofit fontScale="92500" lnSpcReduction="20000"/>
          </a:bodyPr>
          <a:lstStyle/>
          <a:p>
            <a:pPr lvl="2">
              <a:spcAft>
                <a:spcPts val="600"/>
              </a:spcAft>
            </a:pPr>
            <a:endParaRPr lang="en-US" sz="1600" dirty="0">
              <a:latin typeface="Book Antiqua"/>
              <a:cs typeface="Book Antiqua"/>
            </a:endParaRPr>
          </a:p>
          <a:p>
            <a:pPr lvl="2">
              <a:spcAft>
                <a:spcPts val="600"/>
              </a:spcAft>
            </a:pPr>
            <a:r>
              <a:rPr lang="en-US" sz="2800" dirty="0">
                <a:latin typeface="Book Antiqua"/>
                <a:cs typeface="Book Antiqua"/>
              </a:rPr>
              <a:t>AAMC Statement 2024</a:t>
            </a:r>
          </a:p>
          <a:p>
            <a:pPr lvl="3"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Recommends virtual interview format</a:t>
            </a:r>
          </a:p>
          <a:p>
            <a:pPr lvl="4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Book Antiqua"/>
                <a:cs typeface="Book Antiqua"/>
              </a:rPr>
              <a:t>Reduced costs</a:t>
            </a:r>
          </a:p>
          <a:p>
            <a:pPr lvl="4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Book Antiqua"/>
                <a:cs typeface="Book Antiqua"/>
              </a:rPr>
              <a:t>Widening access</a:t>
            </a:r>
          </a:p>
          <a:p>
            <a:pPr lvl="4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Book Antiqua"/>
                <a:cs typeface="Book Antiqua"/>
              </a:rPr>
              <a:t>Improving equity</a:t>
            </a:r>
          </a:p>
          <a:p>
            <a:pPr lvl="4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Book Antiqua"/>
                <a:cs typeface="Book Antiqua"/>
              </a:rPr>
              <a:t>Applicants prefer virtual interviews</a:t>
            </a:r>
          </a:p>
          <a:p>
            <a:pPr lvl="4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Book Antiqua"/>
                <a:cs typeface="Book Antiqua"/>
              </a:rPr>
              <a:t>2024-25: some specialties will do in-person interviews</a:t>
            </a:r>
          </a:p>
          <a:p>
            <a:pPr lvl="4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Interviews in GME: Where Do We Go From Here? | AAMC</a:t>
            </a:r>
            <a:endParaRPr lang="en-US" sz="2400" dirty="0">
              <a:latin typeface="Book Antiqua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2052305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06680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Book Antiqua"/>
                <a:cs typeface="Book Antiqua"/>
              </a:rPr>
              <a:t>The Interview 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828800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Book Antiqua"/>
                <a:cs typeface="Book Antiqua"/>
              </a:rPr>
              <a:t>Address weaknesses in your application and what you learned from it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Control the conversation</a:t>
            </a:r>
          </a:p>
          <a:p>
            <a:pPr lvl="2"/>
            <a:r>
              <a:rPr lang="en-US" sz="2000" dirty="0">
                <a:latin typeface="Book Antiqua"/>
                <a:cs typeface="Book Antiqua"/>
              </a:rPr>
              <a:t>Low board scores</a:t>
            </a:r>
          </a:p>
          <a:p>
            <a:pPr lvl="2"/>
            <a:r>
              <a:rPr lang="en-US" sz="2000" dirty="0">
                <a:latin typeface="Book Antiqua"/>
                <a:cs typeface="Book Antiqua"/>
              </a:rPr>
              <a:t>Leave of absence</a:t>
            </a:r>
          </a:p>
          <a:p>
            <a:pPr lvl="2"/>
            <a:r>
              <a:rPr lang="en-US" sz="2000" dirty="0">
                <a:latin typeface="Book Antiqua"/>
                <a:cs typeface="Book Antiqua"/>
              </a:rPr>
              <a:t>Delayed graduation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and then highlight your strengths</a:t>
            </a:r>
          </a:p>
          <a:p>
            <a:pPr lvl="2"/>
            <a:r>
              <a:rPr lang="en-US" sz="2000" dirty="0">
                <a:latin typeface="Book Antiqua"/>
                <a:cs typeface="Book Antiqua"/>
              </a:rPr>
              <a:t>Showcase your clinical problem-solving abilities</a:t>
            </a:r>
          </a:p>
          <a:p>
            <a:pPr lvl="2"/>
            <a:r>
              <a:rPr lang="en-US" sz="2000" dirty="0">
                <a:latin typeface="Book Antiqua"/>
                <a:cs typeface="Book Antiqua"/>
              </a:rPr>
              <a:t>Talk about a particularly meaningful patient interaction</a:t>
            </a:r>
          </a:p>
        </p:txBody>
      </p:sp>
    </p:spTree>
    <p:extLst>
      <p:ext uri="{BB962C8B-B14F-4D97-AF65-F5344CB8AC3E}">
        <p14:creationId xmlns:p14="http://schemas.microsoft.com/office/powerpoint/2010/main" val="25528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06680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Book Antiqua"/>
                <a:cs typeface="Book Antiqua"/>
              </a:rPr>
              <a:t>The Interview 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4687" y="1905000"/>
            <a:ext cx="8229600" cy="2819400"/>
          </a:xfrm>
        </p:spPr>
        <p:txBody>
          <a:bodyPr>
            <a:normAutofit/>
          </a:bodyPr>
          <a:lstStyle/>
          <a:p>
            <a:pPr marL="566928" indent="-457200">
              <a:spcAft>
                <a:spcPts val="600"/>
              </a:spcAft>
            </a:pPr>
            <a:r>
              <a:rPr lang="en-US" sz="2800" dirty="0">
                <a:latin typeface="Book Antiqua"/>
                <a:cs typeface="Book Antiqua"/>
              </a:rPr>
              <a:t>At the conclusion of the interview</a:t>
            </a:r>
          </a:p>
          <a:p>
            <a:pPr marL="966978" lvl="1" indent="-457200"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Concisely reiterate interest and your fit</a:t>
            </a:r>
          </a:p>
          <a:p>
            <a:pPr marL="966978" lvl="1" indent="-457200"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Thank the interviewer</a:t>
            </a:r>
          </a:p>
          <a:p>
            <a:pPr marL="966978" lvl="1" indent="-457200"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Properly close and exit out of software</a:t>
            </a:r>
          </a:p>
        </p:txBody>
      </p:sp>
    </p:spTree>
    <p:extLst>
      <p:ext uri="{BB962C8B-B14F-4D97-AF65-F5344CB8AC3E}">
        <p14:creationId xmlns:p14="http://schemas.microsoft.com/office/powerpoint/2010/main" val="220852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06680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Book Antiqua"/>
                <a:cs typeface="Book Antiqua"/>
              </a:rPr>
              <a:t>After the Interview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343400"/>
          </a:xfrm>
        </p:spPr>
        <p:txBody>
          <a:bodyPr>
            <a:normAutofit fontScale="850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endParaRPr lang="en-US" sz="2800" dirty="0">
              <a:latin typeface="Book Antiqua"/>
              <a:cs typeface="Book Antiqua"/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latin typeface="Book Antiqua"/>
                <a:cs typeface="Book Antiqua"/>
              </a:rPr>
              <a:t>Keeping everything straight</a:t>
            </a:r>
          </a:p>
          <a:p>
            <a:pPr lvl="1"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Notes pros &amp; cons, your interviewers, </a:t>
            </a:r>
            <a:r>
              <a:rPr lang="en-US" sz="2400" i="1" dirty="0">
                <a:latin typeface="Book Antiqua"/>
                <a:cs typeface="Book Antiqua"/>
              </a:rPr>
              <a:t>feelings, etc.</a:t>
            </a:r>
            <a:endParaRPr lang="en-US" sz="2400" dirty="0">
              <a:latin typeface="Book Antiqua"/>
              <a:cs typeface="Book Antiqua"/>
            </a:endParaRPr>
          </a:p>
          <a:p>
            <a:pPr lvl="2">
              <a:spcAft>
                <a:spcPts val="600"/>
              </a:spcAft>
            </a:pPr>
            <a:r>
              <a:rPr lang="en-US" sz="2000" dirty="0">
                <a:latin typeface="Book Antiqua"/>
                <a:cs typeface="Book Antiqua"/>
              </a:rPr>
              <a:t>Be honest with yourself and what you like and don’t like</a:t>
            </a:r>
          </a:p>
          <a:p>
            <a:pPr lvl="2">
              <a:spcAft>
                <a:spcPts val="600"/>
              </a:spcAft>
            </a:pPr>
            <a:r>
              <a:rPr lang="en-US" sz="2000" dirty="0">
                <a:latin typeface="Book Antiqua"/>
                <a:cs typeface="Book Antiqua"/>
              </a:rPr>
              <a:t>Is this a place where you will thrive?</a:t>
            </a:r>
          </a:p>
          <a:p>
            <a:pPr lvl="1"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Write about common/personal things you talked about with PDs/interviewers</a:t>
            </a:r>
          </a:p>
          <a:p>
            <a:pPr lvl="2">
              <a:spcAft>
                <a:spcPts val="600"/>
              </a:spcAft>
            </a:pPr>
            <a:r>
              <a:rPr lang="en-US" sz="2000" dirty="0">
                <a:latin typeface="Book Antiqua"/>
                <a:cs typeface="Book Antiqua"/>
              </a:rPr>
              <a:t>Great to have when doing thank you notes and jog interviewers memory of you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prstClr val="white"/>
                </a:solidFill>
                <a:latin typeface="Book Antiqua"/>
                <a:cs typeface="Book Antiqua"/>
              </a:rPr>
              <a:t>Consider using Residency Program Evaluation Guide</a:t>
            </a:r>
            <a:endParaRPr lang="en-US" sz="2000" dirty="0">
              <a:latin typeface="Book Antiqua"/>
              <a:cs typeface="Book Antiqua"/>
            </a:endParaRP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Book Antiqua" panose="0204060205030503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https://www.aamc.org/cim/download/338984/data/evaluationguide.pdf</a:t>
            </a:r>
            <a:endParaRPr lang="en-US" sz="2000" dirty="0">
              <a:latin typeface="Book Antiqua" panose="02040602050305030304" pitchFamily="18" charset="0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358526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3400"/>
            <a:ext cx="8229600" cy="987826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Book Antiqua"/>
                <a:cs typeface="Book Antiqua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2209800"/>
            <a:ext cx="7543800" cy="38100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Prepare your technology and environment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Prepare questions and interview skills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Be comfortable telling your story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Smile and demonstrate enthusiasm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Remember, you’re interviewing the program too 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Book Antiqua"/>
                <a:cs typeface="Book Antiqua"/>
              </a:rPr>
              <a:t>Which program is the best fit for you?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Book Antiqua"/>
                <a:cs typeface="Book Antiqua"/>
              </a:rPr>
              <a:t>Where will you thrive?</a:t>
            </a:r>
          </a:p>
        </p:txBody>
      </p:sp>
    </p:spTree>
    <p:extLst>
      <p:ext uri="{BB962C8B-B14F-4D97-AF65-F5344CB8AC3E}">
        <p14:creationId xmlns:p14="http://schemas.microsoft.com/office/powerpoint/2010/main" val="170077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06680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Book Antiqua"/>
                <a:cs typeface="Book Antiqua"/>
              </a:rPr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9144000" cy="3962400"/>
          </a:xfrm>
        </p:spPr>
        <p:txBody>
          <a:bodyPr>
            <a:normAutofit/>
          </a:bodyPr>
          <a:lstStyle/>
          <a:p>
            <a:pPr lvl="2">
              <a:spcAft>
                <a:spcPts val="600"/>
              </a:spcAft>
            </a:pPr>
            <a:r>
              <a:rPr lang="en-US" dirty="0">
                <a:latin typeface="Book Antiqua" panose="02040602050305030304" pitchFamily="18" charset="0"/>
                <a:cs typeface="Book Antiqua"/>
              </a:rPr>
              <a:t>AAMC Virtual Interviews: Applicant Preparation Guide</a:t>
            </a:r>
          </a:p>
          <a:p>
            <a:pPr lvl="3">
              <a:spcAft>
                <a:spcPts val="600"/>
              </a:spcAft>
            </a:pPr>
            <a:r>
              <a:rPr lang="en-US" sz="1800" dirty="0">
                <a:latin typeface="Book Antiqua" panose="02040602050305030304" pitchFamily="18" charset="0"/>
                <a:cs typeface="Book Antiqua"/>
              </a:rPr>
              <a:t>https://students-residents.aamc.org/applying-residency/virtual-interviews-applicant-preparation-guide</a:t>
            </a:r>
          </a:p>
          <a:p>
            <a:pPr lvl="2">
              <a:spcAft>
                <a:spcPts val="600"/>
              </a:spcAft>
            </a:pPr>
            <a:r>
              <a:rPr lang="en-US" dirty="0">
                <a:latin typeface="Book Antiqua" panose="02040602050305030304" pitchFamily="18" charset="0"/>
                <a:cs typeface="Book Antiqua"/>
              </a:rPr>
              <a:t>AAMC Best Practices: Conducting Residency Interviews</a:t>
            </a:r>
          </a:p>
          <a:p>
            <a:pPr lvl="3">
              <a:spcAft>
                <a:spcPts val="600"/>
              </a:spcAft>
            </a:pPr>
            <a:r>
              <a:rPr lang="en-US" sz="1800" dirty="0">
                <a:latin typeface="Book Antiqua" panose="02040602050305030304" pitchFamily="18" charset="0"/>
              </a:rPr>
              <a:t>https://www.aamc.org/about-us/mission-areas/medical-education/best-practices-conducting-residency-program-interviews</a:t>
            </a:r>
          </a:p>
          <a:p>
            <a:pPr lvl="3">
              <a:spcAft>
                <a:spcPts val="600"/>
              </a:spcAft>
            </a:pPr>
            <a:r>
              <a:rPr lang="en-US" sz="1800" dirty="0">
                <a:latin typeface="Book Antiqua" panose="02040602050305030304" pitchFamily="18" charset="0"/>
                <a:cs typeface="Book Antiqua"/>
              </a:rPr>
              <a:t>https://www.aamc.org/cim/prepare-residency/frequently-asked-interview-questions</a:t>
            </a:r>
          </a:p>
          <a:p>
            <a:pPr lvl="3">
              <a:spcAft>
                <a:spcPts val="600"/>
              </a:spcAft>
            </a:pPr>
            <a:r>
              <a:rPr lang="en-US" sz="1800" dirty="0">
                <a:latin typeface="Book Antiqua" panose="0204060205030503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https://www.aamc.org/cim/residency/application/interviewing/</a:t>
            </a:r>
            <a:endParaRPr lang="en-US" sz="2000" dirty="0">
              <a:latin typeface="Book Antiqua" panose="02040602050305030304" pitchFamily="18" charset="0"/>
              <a:cs typeface="Book Antiqua"/>
            </a:endParaRPr>
          </a:p>
          <a:p>
            <a:pPr lvl="2">
              <a:spcAft>
                <a:spcPts val="600"/>
              </a:spcAft>
            </a:pPr>
            <a:endParaRPr lang="en-US" sz="2800" dirty="0">
              <a:latin typeface="Book Antiqua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394042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06680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Book Antiqua"/>
                <a:cs typeface="Book Antiqua"/>
              </a:rPr>
              <a:t>Tonight’s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9144000" cy="3581400"/>
          </a:xfrm>
        </p:spPr>
        <p:txBody>
          <a:bodyPr>
            <a:noAutofit/>
          </a:bodyPr>
          <a:lstStyle/>
          <a:p>
            <a:pPr marL="1371600" lvl="3" indent="0">
              <a:spcBef>
                <a:spcPts val="0"/>
              </a:spcBef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5:45-5:55pm – Brief introduction and power point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           5:55-6:00pm – Transition to Zoom interview room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           6:00-6:20pm – Interview #1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           6:20-6:30pm – Debrief/Feedback #1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           6:30-6:40pm – Transition to Zoom interview room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           6:40-7:00pm – Interview #2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           7:00-7:10pm – Debrief/Feedback #2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           7:10-7:15pm – Closing/student questions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Book Antiqua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238014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06680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Book Antiqua"/>
                <a:cs typeface="Book Antiqua"/>
              </a:rPr>
              <a:t>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44600"/>
            <a:ext cx="10668000" cy="5461000"/>
          </a:xfrm>
        </p:spPr>
        <p:txBody>
          <a:bodyPr>
            <a:no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Each breakout session will be 20 minutes long with 10 minutes for feedback.</a:t>
            </a:r>
          </a:p>
          <a:p>
            <a:pPr lvl="1" indent="-342900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latin typeface="Book Antiqua" panose="02040602050305030304" pitchFamily="18" charset="0"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nnouncement to let you know when to begin providing feedback.</a:t>
            </a:r>
          </a:p>
          <a:p>
            <a:pPr lvl="2" indent="-342900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Feedback guide was provided in your invitation email.</a:t>
            </a:r>
          </a:p>
          <a:p>
            <a:pPr lvl="1" indent="-342900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Not necessarily specialty specific – feel free to ask your student what specialty they are.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If you are participating in </a:t>
            </a:r>
            <a:r>
              <a:rPr lang="en-US" sz="2000" dirty="0">
                <a:latin typeface="Book Antiqua" panose="02040602050305030304" pitchFamily="18" charset="0"/>
                <a:ea typeface="Times New Roman" panose="02020603050405020304" pitchFamily="18" charset="0"/>
              </a:rPr>
              <a:t>both</a:t>
            </a:r>
            <a:r>
              <a:rPr lang="en-US" sz="20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interview sessions:</a:t>
            </a:r>
            <a:endParaRPr lang="en-US" sz="2000" dirty="0">
              <a:effectLst/>
              <a:latin typeface="Book Antiqua" panose="02040602050305030304" pitchFamily="18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0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You will remain in the same breakout room for each one. Our team will move students in and out at the designated times. </a:t>
            </a:r>
            <a:endParaRPr lang="en-US" sz="2000" dirty="0">
              <a:effectLst/>
              <a:latin typeface="Book Antiqua" panose="02040602050305030304" pitchFamily="18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If you are participating in 1 interview:</a:t>
            </a:r>
            <a:endParaRPr lang="en-US" sz="2000" dirty="0">
              <a:effectLst/>
              <a:latin typeface="Book Antiqua" panose="02040602050305030304" pitchFamily="18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0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You will be moved to the main room to join our group discussion/Q&amp;A session led by the Advisors and Alumni at the appropriate time when your interview(s) conclude. Again, this will be done by our team.  </a:t>
            </a:r>
            <a:endParaRPr lang="en-US" sz="2000" dirty="0">
              <a:effectLst/>
              <a:latin typeface="Book Antiqua" panose="02040602050305030304" pitchFamily="18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Once your interviews have completed, you may remain on for the group discussion until 7:15 if your schedule permits or log off the zoom event.</a:t>
            </a:r>
            <a:endParaRPr lang="en-US" sz="2000" dirty="0">
              <a:effectLst/>
              <a:latin typeface="Book Antiqua" panose="02040602050305030304" pitchFamily="18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You will be emailed a post-event evaluation survey. We appreciate your feedback!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If there are any specific areas of concern from your student interactions, please feel free to reach out to Dr. Shah-Patel (</a:t>
            </a:r>
            <a:r>
              <a:rPr lang="en-US" sz="2000" u="sng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lshahpatel@arizona.edu</a:t>
            </a:r>
            <a:r>
              <a:rPr lang="en-US" sz="20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)</a:t>
            </a:r>
            <a:endParaRPr lang="en-US" sz="2000" dirty="0">
              <a:effectLst/>
              <a:latin typeface="Book Antiqua" panose="0204060205030503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873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Book Antiqua"/>
                <a:cs typeface="Book Antiqua"/>
              </a:rPr>
              <a:t>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905001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Book Antiqua"/>
                <a:cs typeface="Book Antiqua"/>
              </a:rPr>
              <a:t>Know yourself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Be comfortable telling your own story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Know your application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Why you chose your specialty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Qualities and skills you bring 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Expectations, educational and professional goals</a:t>
            </a:r>
          </a:p>
        </p:txBody>
      </p:sp>
    </p:spTree>
    <p:extLst>
      <p:ext uri="{BB962C8B-B14F-4D97-AF65-F5344CB8AC3E}">
        <p14:creationId xmlns:p14="http://schemas.microsoft.com/office/powerpoint/2010/main" val="141560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Book Antiqua"/>
                <a:cs typeface="Book Antiqua"/>
              </a:rPr>
              <a:t>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905000"/>
            <a:ext cx="7772400" cy="39624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latin typeface="Book Antiqua"/>
                <a:cs typeface="Book Antiqua"/>
              </a:rPr>
              <a:t>Do your homework</a:t>
            </a:r>
          </a:p>
          <a:p>
            <a:pPr lvl="1"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The more informed you are, the more insightful the questions you can ask during the interview</a:t>
            </a:r>
            <a:endParaRPr lang="en-US" sz="2400" b="1" dirty="0">
              <a:latin typeface="Book Antiqua"/>
              <a:cs typeface="Book Antiqua"/>
            </a:endParaRPr>
          </a:p>
          <a:p>
            <a:pPr lvl="2">
              <a:spcAft>
                <a:spcPts val="600"/>
              </a:spcAft>
            </a:pPr>
            <a:r>
              <a:rPr lang="en-US" sz="2000" dirty="0">
                <a:latin typeface="Book Antiqua"/>
                <a:cs typeface="Book Antiqua"/>
              </a:rPr>
              <a:t>Research programs using their website, contacts, and pre-interview materials</a:t>
            </a:r>
          </a:p>
          <a:p>
            <a:pPr lvl="2">
              <a:spcAft>
                <a:spcPts val="600"/>
              </a:spcAft>
            </a:pPr>
            <a:r>
              <a:rPr lang="en-US" sz="2000" dirty="0">
                <a:latin typeface="Book Antiqua"/>
                <a:cs typeface="Book Antiqua"/>
              </a:rPr>
              <a:t>Know the history of your specialty</a:t>
            </a:r>
          </a:p>
          <a:p>
            <a:pPr lvl="2">
              <a:spcAft>
                <a:spcPts val="600"/>
              </a:spcAft>
            </a:pPr>
            <a:r>
              <a:rPr lang="en-US" sz="2000" dirty="0">
                <a:latin typeface="Book Antiqua"/>
                <a:cs typeface="Book Antiqua"/>
              </a:rPr>
              <a:t>Pioneers in the field</a:t>
            </a:r>
          </a:p>
          <a:p>
            <a:pPr lvl="2">
              <a:spcAft>
                <a:spcPts val="600"/>
              </a:spcAft>
            </a:pPr>
            <a:r>
              <a:rPr lang="en-US" sz="2000" dirty="0">
                <a:latin typeface="Book Antiqua"/>
                <a:cs typeface="Book Antiqua"/>
              </a:rPr>
              <a:t>Be knowledgeable of current events</a:t>
            </a:r>
          </a:p>
        </p:txBody>
      </p:sp>
    </p:spTree>
    <p:extLst>
      <p:ext uri="{BB962C8B-B14F-4D97-AF65-F5344CB8AC3E}">
        <p14:creationId xmlns:p14="http://schemas.microsoft.com/office/powerpoint/2010/main" val="134088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06680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Book Antiqua"/>
                <a:cs typeface="Book Antiqua"/>
              </a:rPr>
              <a:t>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676400"/>
            <a:ext cx="82296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latin typeface="Book Antiqua"/>
              <a:cs typeface="Book Antiqua"/>
            </a:endParaRPr>
          </a:p>
          <a:p>
            <a:r>
              <a:rPr lang="en-US" sz="2400" dirty="0">
                <a:latin typeface="Book Antiqua"/>
                <a:cs typeface="Book Antiqua"/>
              </a:rPr>
              <a:t>If the program has sent you information prior to interview day, make sure you look at it</a:t>
            </a:r>
          </a:p>
          <a:p>
            <a:r>
              <a:rPr lang="en-US" sz="2400" dirty="0">
                <a:latin typeface="Book Antiqua"/>
                <a:cs typeface="Book Antiqua"/>
              </a:rPr>
              <a:t>Research those who will be interviewing you if you have this information</a:t>
            </a:r>
          </a:p>
          <a:p>
            <a:r>
              <a:rPr lang="en-US" sz="2400" dirty="0">
                <a:latin typeface="Book Antiqua"/>
                <a:cs typeface="Book Antiqua"/>
              </a:rPr>
              <a:t>Keep record of who these individuals are, contact information, and who program coordinator is </a:t>
            </a:r>
          </a:p>
          <a:p>
            <a:pPr lvl="1"/>
            <a:r>
              <a:rPr lang="en-US" sz="2000" dirty="0">
                <a:latin typeface="Book Antiqua"/>
                <a:cs typeface="Book Antiqua"/>
              </a:rPr>
              <a:t>(after your fifth interview this will all blend together)</a:t>
            </a:r>
          </a:p>
        </p:txBody>
      </p:sp>
    </p:spTree>
    <p:extLst>
      <p:ext uri="{BB962C8B-B14F-4D97-AF65-F5344CB8AC3E}">
        <p14:creationId xmlns:p14="http://schemas.microsoft.com/office/powerpoint/2010/main" val="3218800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0668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4800" dirty="0">
                <a:latin typeface="Book Antiqua"/>
                <a:cs typeface="Book Antiqua"/>
              </a:rPr>
              <a:t>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52600"/>
            <a:ext cx="8458200" cy="3810000"/>
          </a:xfrm>
        </p:spPr>
        <p:txBody>
          <a:bodyPr>
            <a:normAutofit lnSpcReduction="10000"/>
          </a:bodyPr>
          <a:lstStyle/>
          <a:p>
            <a:pPr lvl="2">
              <a:spcAft>
                <a:spcPts val="600"/>
              </a:spcAft>
            </a:pPr>
            <a:endParaRPr lang="en-US" sz="1600" dirty="0">
              <a:latin typeface="Book Antiqua"/>
              <a:cs typeface="Book Antiqua"/>
            </a:endParaRPr>
          </a:p>
          <a:p>
            <a:pPr lvl="2">
              <a:spcAft>
                <a:spcPts val="600"/>
              </a:spcAft>
            </a:pPr>
            <a:r>
              <a:rPr lang="en-US" sz="2800" dirty="0">
                <a:latin typeface="Book Antiqua"/>
                <a:cs typeface="Book Antiqua"/>
              </a:rPr>
              <a:t>Take control of the environment</a:t>
            </a:r>
          </a:p>
          <a:p>
            <a:pPr lvl="3"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Scheduling</a:t>
            </a:r>
          </a:p>
          <a:p>
            <a:pPr lvl="3"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Hardware &amp; Software</a:t>
            </a:r>
          </a:p>
          <a:p>
            <a:pPr lvl="3"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Location</a:t>
            </a:r>
          </a:p>
          <a:p>
            <a:pPr lvl="3"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Lighting</a:t>
            </a:r>
          </a:p>
          <a:p>
            <a:pPr lvl="3"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Noise</a:t>
            </a:r>
          </a:p>
          <a:p>
            <a:pPr lvl="3">
              <a:spcAft>
                <a:spcPts val="600"/>
              </a:spcAft>
            </a:pPr>
            <a:r>
              <a:rPr lang="en-US" sz="2400" dirty="0">
                <a:latin typeface="Book Antiqua"/>
                <a:cs typeface="Book Antiqua"/>
              </a:rPr>
              <a:t>Attire</a:t>
            </a:r>
          </a:p>
          <a:p>
            <a:pPr marL="914400" lvl="2" indent="0">
              <a:spcAft>
                <a:spcPts val="600"/>
              </a:spcAft>
              <a:buNone/>
            </a:pPr>
            <a:endParaRPr lang="en-US" sz="1600" dirty="0">
              <a:latin typeface="Book Antiqua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2557104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Book Antiqua"/>
                <a:cs typeface="Book Antiqua"/>
              </a:rPr>
              <a:t>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905001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Book Antiqua"/>
                <a:cs typeface="Book Antiqua"/>
              </a:rPr>
              <a:t>Scheduling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Date &amp; time of interview</a:t>
            </a:r>
          </a:p>
          <a:p>
            <a:pPr lvl="2"/>
            <a:r>
              <a:rPr lang="en-US" sz="2000" dirty="0">
                <a:latin typeface="Book Antiqua"/>
                <a:cs typeface="Book Antiqua"/>
              </a:rPr>
              <a:t>Time</a:t>
            </a:r>
            <a:r>
              <a:rPr lang="en-US" dirty="0">
                <a:latin typeface="Book Antiqua"/>
                <a:cs typeface="Book Antiqua"/>
              </a:rPr>
              <a:t> zone considerations therefore need to confirm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Expected length of interview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Social events</a:t>
            </a:r>
          </a:p>
          <a:p>
            <a:pPr lvl="1"/>
            <a:endParaRPr lang="en-US" sz="2400" dirty="0">
              <a:latin typeface="Book Antiqua"/>
              <a:cs typeface="Book Antiqua"/>
            </a:endParaRPr>
          </a:p>
          <a:p>
            <a:pPr lvl="1"/>
            <a:r>
              <a:rPr lang="en-US" sz="2400" dirty="0">
                <a:latin typeface="Book Antiqua"/>
                <a:cs typeface="Book Antiqua"/>
              </a:rPr>
              <a:t>You should not be booking multiple interviews on the same day</a:t>
            </a:r>
          </a:p>
        </p:txBody>
      </p:sp>
    </p:spTree>
    <p:extLst>
      <p:ext uri="{BB962C8B-B14F-4D97-AF65-F5344CB8AC3E}">
        <p14:creationId xmlns:p14="http://schemas.microsoft.com/office/powerpoint/2010/main" val="209737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Book Antiqua"/>
                <a:cs typeface="Book Antiqua"/>
              </a:rPr>
              <a:t>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676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latin typeface="Book Antiqua"/>
                <a:cs typeface="Book Antiqua"/>
              </a:rPr>
              <a:t>Verify software or application platform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Download most update version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Verify username requirements</a:t>
            </a:r>
          </a:p>
          <a:p>
            <a:pPr lvl="2"/>
            <a:r>
              <a:rPr lang="en-US" sz="2000" dirty="0">
                <a:latin typeface="Book Antiqua"/>
                <a:cs typeface="Book Antiqua"/>
              </a:rPr>
              <a:t>Create professional username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Verify profile photo requirements</a:t>
            </a:r>
          </a:p>
          <a:p>
            <a:pPr lvl="2"/>
            <a:r>
              <a:rPr lang="en-US" sz="2000" dirty="0">
                <a:latin typeface="Book Antiqua"/>
                <a:cs typeface="Book Antiqua"/>
              </a:rPr>
              <a:t>Create professional look</a:t>
            </a:r>
          </a:p>
          <a:p>
            <a:pPr lvl="1"/>
            <a:r>
              <a:rPr lang="en-US" sz="2400" dirty="0">
                <a:latin typeface="Book Antiqua"/>
                <a:cs typeface="Book Antiqua"/>
              </a:rPr>
              <a:t>Test &amp; familiarize</a:t>
            </a:r>
          </a:p>
          <a:p>
            <a:pPr lvl="2"/>
            <a:r>
              <a:rPr lang="en-US" sz="2000" dirty="0">
                <a:latin typeface="Book Antiqua"/>
                <a:cs typeface="Book Antiqua"/>
              </a:rPr>
              <a:t>Log in</a:t>
            </a:r>
          </a:p>
          <a:p>
            <a:pPr lvl="2"/>
            <a:r>
              <a:rPr lang="en-US" sz="2000" dirty="0">
                <a:latin typeface="Book Antiqua"/>
                <a:cs typeface="Book Antiqua"/>
              </a:rPr>
              <a:t>Microphone &amp; video camera</a:t>
            </a:r>
          </a:p>
          <a:p>
            <a:pPr lvl="2"/>
            <a:r>
              <a:rPr lang="en-US" sz="2000" dirty="0">
                <a:latin typeface="Book Antiqua"/>
                <a:cs typeface="Book Antiqua"/>
              </a:rPr>
              <a:t>Reliable internet connection</a:t>
            </a:r>
          </a:p>
          <a:p>
            <a:pPr lvl="2"/>
            <a:r>
              <a:rPr lang="en-US" sz="2000" dirty="0">
                <a:latin typeface="Book Antiqua"/>
                <a:cs typeface="Book Antiqua"/>
              </a:rPr>
              <a:t>Backup device</a:t>
            </a:r>
          </a:p>
          <a:p>
            <a:pPr lvl="2"/>
            <a:r>
              <a:rPr lang="en-US" sz="2000" dirty="0">
                <a:latin typeface="Book Antiqua"/>
                <a:cs typeface="Book Antiqua"/>
              </a:rPr>
              <a:t>Device fully charged or plug available</a:t>
            </a:r>
          </a:p>
        </p:txBody>
      </p:sp>
    </p:spTree>
    <p:extLst>
      <p:ext uri="{BB962C8B-B14F-4D97-AF65-F5344CB8AC3E}">
        <p14:creationId xmlns:p14="http://schemas.microsoft.com/office/powerpoint/2010/main" val="2050212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Book Antiqua"/>
                <a:cs typeface="Book Antiqua"/>
              </a:rPr>
              <a:t>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752601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>
                <a:latin typeface="Book Antiqua"/>
                <a:cs typeface="Book Antiqua"/>
              </a:rPr>
              <a:t>Location</a:t>
            </a:r>
          </a:p>
          <a:p>
            <a:pPr lvl="1"/>
            <a:r>
              <a:rPr lang="en-US" sz="2600" dirty="0">
                <a:latin typeface="Book Antiqua"/>
                <a:cs typeface="Book Antiqua"/>
              </a:rPr>
              <a:t>Free of distraction and interruptions</a:t>
            </a:r>
          </a:p>
          <a:p>
            <a:pPr lvl="1"/>
            <a:r>
              <a:rPr lang="en-US" sz="2600" dirty="0">
                <a:latin typeface="Book Antiqua"/>
                <a:cs typeface="Book Antiqua"/>
              </a:rPr>
              <a:t>Background conservative and tidy</a:t>
            </a:r>
          </a:p>
          <a:p>
            <a:pPr lvl="1"/>
            <a:endParaRPr lang="en-US" sz="2400" dirty="0">
              <a:latin typeface="Book Antiqua"/>
              <a:cs typeface="Book Antiqua"/>
            </a:endParaRPr>
          </a:p>
          <a:p>
            <a:r>
              <a:rPr lang="en-US" sz="3000" dirty="0">
                <a:latin typeface="Book Antiqua"/>
                <a:cs typeface="Book Antiqua"/>
              </a:rPr>
              <a:t>Lighting</a:t>
            </a:r>
          </a:p>
          <a:p>
            <a:pPr lvl="1"/>
            <a:r>
              <a:rPr lang="en-US" sz="2600" dirty="0">
                <a:latin typeface="Book Antiqua"/>
                <a:cs typeface="Book Antiqua"/>
              </a:rPr>
              <a:t>Eliminate shadows and properly illuminate</a:t>
            </a:r>
          </a:p>
          <a:p>
            <a:pPr lvl="1"/>
            <a:r>
              <a:rPr lang="en-US" sz="2600" dirty="0">
                <a:latin typeface="Book Antiqua"/>
                <a:cs typeface="Book Antiqua"/>
              </a:rPr>
              <a:t>Light from above and in front of you</a:t>
            </a:r>
          </a:p>
          <a:p>
            <a:pPr lvl="1"/>
            <a:endParaRPr lang="en-US" sz="2400" dirty="0">
              <a:latin typeface="Book Antiqua"/>
              <a:cs typeface="Book Antiqua"/>
            </a:endParaRPr>
          </a:p>
          <a:p>
            <a:r>
              <a:rPr lang="en-US" sz="3000" dirty="0">
                <a:latin typeface="Book Antiqua"/>
                <a:cs typeface="Book Antiqua"/>
              </a:rPr>
              <a:t>Noise/Echoes</a:t>
            </a:r>
          </a:p>
          <a:p>
            <a:pPr lvl="1"/>
            <a:r>
              <a:rPr lang="en-US" sz="2600" dirty="0">
                <a:latin typeface="Book Antiqua"/>
                <a:cs typeface="Book Antiqua"/>
              </a:rPr>
              <a:t>Avoid distracting noises in your environment</a:t>
            </a:r>
          </a:p>
          <a:p>
            <a:pPr lvl="1"/>
            <a:r>
              <a:rPr lang="en-US" sz="2600" dirty="0">
                <a:latin typeface="Book Antiqua"/>
                <a:cs typeface="Book Antiqua"/>
              </a:rPr>
              <a:t>Children, pets, roommates, etc.</a:t>
            </a:r>
          </a:p>
          <a:p>
            <a:pPr lvl="1"/>
            <a:r>
              <a:rPr lang="en-US" sz="2600" dirty="0">
                <a:latin typeface="Book Antiqua"/>
                <a:cs typeface="Book Antiqua"/>
              </a:rPr>
              <a:t>Large rooms may create echoes</a:t>
            </a:r>
          </a:p>
          <a:p>
            <a:pPr lvl="1"/>
            <a:endParaRPr lang="en-US" sz="2600" dirty="0">
              <a:latin typeface="Book Antiqua"/>
              <a:cs typeface="Book Antiqua"/>
            </a:endParaRPr>
          </a:p>
          <a:p>
            <a:pPr lvl="1"/>
            <a:endParaRPr lang="en-US" sz="2600" dirty="0">
              <a:latin typeface="Book Antiqua"/>
              <a:cs typeface="Book Antiqua"/>
            </a:endParaRPr>
          </a:p>
        </p:txBody>
      </p:sp>
      <p:pic>
        <p:nvPicPr>
          <p:cNvPr id="2050" name="Picture 2" descr="InterviewBuddy™ | Online mock interviews with experts">
            <a:extLst>
              <a:ext uri="{FF2B5EF4-FFF2-40B4-BE49-F238E27FC236}">
                <a16:creationId xmlns:a16="http://schemas.microsoft.com/office/drawing/2014/main" id="{B3D39AC5-9E6A-4FE8-B348-B5B788345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84613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733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4322</TotalTime>
  <Words>2864</Words>
  <Application>Microsoft Office PowerPoint</Application>
  <PresentationFormat>Widescreen</PresentationFormat>
  <Paragraphs>391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Book Antiqua</vt:lpstr>
      <vt:lpstr>Calibri</vt:lpstr>
      <vt:lpstr>Symbol</vt:lpstr>
      <vt:lpstr>Office Theme</vt:lpstr>
      <vt:lpstr>Mock Interview</vt:lpstr>
      <vt:lpstr>Mock Interview</vt:lpstr>
      <vt:lpstr>Preparation</vt:lpstr>
      <vt:lpstr>Preparation</vt:lpstr>
      <vt:lpstr>Preparation</vt:lpstr>
      <vt:lpstr>Preparation</vt:lpstr>
      <vt:lpstr>Preparation</vt:lpstr>
      <vt:lpstr>Preparation</vt:lpstr>
      <vt:lpstr>Preparation</vt:lpstr>
      <vt:lpstr>    Preparation</vt:lpstr>
      <vt:lpstr>Preparation</vt:lpstr>
      <vt:lpstr>Preparation</vt:lpstr>
      <vt:lpstr>Preparation</vt:lpstr>
      <vt:lpstr>Preparation</vt:lpstr>
      <vt:lpstr>The Interview Day</vt:lpstr>
      <vt:lpstr>The Interview Day</vt:lpstr>
      <vt:lpstr>The Interview Day</vt:lpstr>
      <vt:lpstr>The Interview Day</vt:lpstr>
      <vt:lpstr>The Interview Day</vt:lpstr>
      <vt:lpstr>The Interview Day</vt:lpstr>
      <vt:lpstr>The Interview Day</vt:lpstr>
      <vt:lpstr>After the Interview</vt:lpstr>
      <vt:lpstr>Summary</vt:lpstr>
      <vt:lpstr>Resources</vt:lpstr>
      <vt:lpstr>Tonight’s Schedule</vt:lpstr>
      <vt:lpstr>Instructions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Grimaldi</dc:creator>
  <cp:lastModifiedBy>Kirk, Alison Danielle - (akirk1)</cp:lastModifiedBy>
  <cp:revision>295</cp:revision>
  <cp:lastPrinted>2014-09-16T19:09:42Z</cp:lastPrinted>
  <dcterms:created xsi:type="dcterms:W3CDTF">2014-08-23T15:49:47Z</dcterms:created>
  <dcterms:modified xsi:type="dcterms:W3CDTF">2024-09-27T00:16:26Z</dcterms:modified>
</cp:coreProperties>
</file>