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2"/>
  </p:notesMasterIdLst>
  <p:sldIdLst>
    <p:sldId id="256" r:id="rId2"/>
    <p:sldId id="257" r:id="rId3"/>
    <p:sldId id="258" r:id="rId4"/>
    <p:sldId id="720" r:id="rId5"/>
    <p:sldId id="259" r:id="rId6"/>
    <p:sldId id="260" r:id="rId7"/>
    <p:sldId id="261" r:id="rId8"/>
    <p:sldId id="262" r:id="rId9"/>
    <p:sldId id="279" r:id="rId10"/>
    <p:sldId id="280" r:id="rId11"/>
    <p:sldId id="267" r:id="rId12"/>
    <p:sldId id="283" r:id="rId13"/>
    <p:sldId id="284" r:id="rId14"/>
    <p:sldId id="285" r:id="rId15"/>
    <p:sldId id="281" r:id="rId16"/>
    <p:sldId id="282" r:id="rId17"/>
    <p:sldId id="286" r:id="rId18"/>
    <p:sldId id="287" r:id="rId19"/>
    <p:sldId id="709" r:id="rId20"/>
    <p:sldId id="714" r:id="rId21"/>
    <p:sldId id="715" r:id="rId22"/>
    <p:sldId id="716" r:id="rId23"/>
    <p:sldId id="717" r:id="rId24"/>
    <p:sldId id="718" r:id="rId25"/>
    <p:sldId id="719" r:id="rId26"/>
    <p:sldId id="268" r:id="rId27"/>
    <p:sldId id="269" r:id="rId28"/>
    <p:sldId id="277" r:id="rId29"/>
    <p:sldId id="271" r:id="rId30"/>
    <p:sldId id="270" r:id="rId3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60"/>
  </p:normalViewPr>
  <p:slideViewPr>
    <p:cSldViewPr snapToGrid="0" snapToObjects="1">
      <p:cViewPr varScale="1">
        <p:scale>
          <a:sx n="85" d="100"/>
          <a:sy n="85" d="100"/>
        </p:scale>
        <p:origin x="115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0639863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a:extLst>
            <a:ext uri="{FF2B5EF4-FFF2-40B4-BE49-F238E27FC236}">
              <a16:creationId xmlns:a16="http://schemas.microsoft.com/office/drawing/2014/main" id="{D258CD63-2ED3-57F2-64DF-C1CFCD984430}"/>
            </a:ext>
          </a:extLst>
        </p:cNvPr>
        <p:cNvGrpSpPr/>
        <p:nvPr/>
      </p:nvGrpSpPr>
      <p:grpSpPr>
        <a:xfrm>
          <a:off x="0" y="0"/>
          <a:ext cx="0" cy="0"/>
          <a:chOff x="0" y="0"/>
          <a:chExt cx="0" cy="0"/>
        </a:xfrm>
      </p:grpSpPr>
      <p:sp>
        <p:nvSpPr>
          <p:cNvPr id="132" name="Shape 132">
            <a:extLst>
              <a:ext uri="{FF2B5EF4-FFF2-40B4-BE49-F238E27FC236}">
                <a16:creationId xmlns:a16="http://schemas.microsoft.com/office/drawing/2014/main" id="{B5CBB164-B3A1-2A4D-63E1-6F545C7D9C9F}"/>
              </a:ext>
            </a:extLst>
          </p:cNvPr>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3" name="Shape 133">
            <a:extLst>
              <a:ext uri="{FF2B5EF4-FFF2-40B4-BE49-F238E27FC236}">
                <a16:creationId xmlns:a16="http://schemas.microsoft.com/office/drawing/2014/main" id="{ED36F727-AC92-EC32-1FF0-465DB5D9E5AF}"/>
              </a:ext>
            </a:extLst>
          </p:cNvPr>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770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a:extLst>
            <a:ext uri="{FF2B5EF4-FFF2-40B4-BE49-F238E27FC236}">
              <a16:creationId xmlns:a16="http://schemas.microsoft.com/office/drawing/2014/main" id="{9C3D0403-D35C-AA70-8710-22F8B4FD9DA0}"/>
            </a:ext>
          </a:extLst>
        </p:cNvPr>
        <p:cNvGrpSpPr/>
        <p:nvPr/>
      </p:nvGrpSpPr>
      <p:grpSpPr>
        <a:xfrm>
          <a:off x="0" y="0"/>
          <a:ext cx="0" cy="0"/>
          <a:chOff x="0" y="0"/>
          <a:chExt cx="0" cy="0"/>
        </a:xfrm>
      </p:grpSpPr>
      <p:sp>
        <p:nvSpPr>
          <p:cNvPr id="117" name="Shape 117">
            <a:extLst>
              <a:ext uri="{FF2B5EF4-FFF2-40B4-BE49-F238E27FC236}">
                <a16:creationId xmlns:a16="http://schemas.microsoft.com/office/drawing/2014/main" id="{2489804B-5036-F54D-8B8E-1C62E33D8853}"/>
              </a:ext>
            </a:extLst>
          </p:cNvPr>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18" name="Shape 118">
            <a:extLst>
              <a:ext uri="{FF2B5EF4-FFF2-40B4-BE49-F238E27FC236}">
                <a16:creationId xmlns:a16="http://schemas.microsoft.com/office/drawing/2014/main" id="{050B2012-1A94-1977-BC56-4BBFB1A840EE}"/>
              </a:ext>
            </a:extLst>
          </p:cNvPr>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70329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luba@arizona.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kakagi@email.Arizona.edu" TargetMode="External"/><Relationship Id="rId5" Type="http://schemas.openxmlformats.org/officeDocument/2006/relationships/hyperlink" Target="mailto:maymohty@email.arizona.edu" TargetMode="External"/><Relationship Id="rId4" Type="http://schemas.openxmlformats.org/officeDocument/2006/relationships/hyperlink" Target="mailto:elizabethnichols@email.arizona.ed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mbehlke@arizona.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mailto:dezamora@arizona.edu" TargetMode="External"/><Relationship Id="rId4" Type="http://schemas.openxmlformats.org/officeDocument/2006/relationships/hyperlink" Target="http://www.myrecordtracker.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jsstapczynski@arizona.ed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salvarado@arizona.edu"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jsstapczynski@email.arizona.edu"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kareemraad@arizona.ed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emcclarty@Arizona.edu"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med.phoenixmed.arizona.edu/"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mailto:suwon@email.arizona.edu" TargetMode="External"/><Relationship Id="rId7"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danielvcruz@arizona.edu" TargetMode="External"/><Relationship Id="rId4" Type="http://schemas.openxmlformats.org/officeDocument/2006/relationships/hyperlink" Target="mailto:cburns@arizona.ed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pmed.phoenixmed.arizona.ed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p:nvPr/>
        </p:nvSpPr>
        <p:spPr>
          <a:xfrm>
            <a:off x="700097" y="1402435"/>
            <a:ext cx="7851234" cy="387798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5400" b="1" i="0" u="none" strike="noStrike" cap="none" baseline="0" dirty="0">
                <a:solidFill>
                  <a:srgbClr val="0000FF"/>
                </a:solidFill>
                <a:latin typeface="Calibri"/>
                <a:ea typeface="Calibri"/>
                <a:cs typeface="Calibri"/>
                <a:sym typeface="Calibri"/>
              </a:rPr>
              <a:t>Welcome!!</a:t>
            </a:r>
          </a:p>
          <a:p>
            <a:pPr marL="0" marR="0" lvl="0" indent="0" algn="ctr" rtl="0">
              <a:spcBef>
                <a:spcPts val="0"/>
              </a:spcBef>
              <a:buNone/>
            </a:pPr>
            <a:endParaRPr sz="4800" b="1" i="0" u="none" strike="noStrike" cap="none" baseline="0" dirty="0">
              <a:solidFill>
                <a:srgbClr val="0000FF"/>
              </a:solidFill>
              <a:latin typeface="Calibri"/>
              <a:ea typeface="Calibri"/>
              <a:cs typeface="Calibri"/>
              <a:sym typeface="Calibri"/>
            </a:endParaRPr>
          </a:p>
          <a:p>
            <a:pPr marL="0" marR="0" lvl="0" indent="0" algn="ctr" rtl="0">
              <a:spcBef>
                <a:spcPts val="0"/>
              </a:spcBef>
              <a:buSzPct val="25000"/>
              <a:buNone/>
            </a:pPr>
            <a:r>
              <a:rPr lang="en-US" sz="4800" b="1" i="0" u="none" strike="noStrike" cap="none" baseline="0" dirty="0">
                <a:solidFill>
                  <a:srgbClr val="0000FF"/>
                </a:solidFill>
                <a:latin typeface="Calibri"/>
                <a:ea typeface="Calibri"/>
                <a:cs typeface="Calibri"/>
                <a:sym typeface="Calibri"/>
              </a:rPr>
              <a:t>Personalized Active Learning (PAL) Block 2024</a:t>
            </a:r>
          </a:p>
          <a:p>
            <a:pPr marL="0" marR="0" lvl="0" indent="0" algn="ctr" rtl="0">
              <a:spcBef>
                <a:spcPts val="0"/>
              </a:spcBef>
              <a:buNone/>
            </a:pPr>
            <a:endParaRPr sz="48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2" name="Shape 142"/>
          <p:cNvSpPr txBox="1"/>
          <p:nvPr/>
        </p:nvSpPr>
        <p:spPr>
          <a:xfrm>
            <a:off x="1590078" y="364380"/>
            <a:ext cx="5743637" cy="400109"/>
          </a:xfrm>
          <a:prstGeom prst="rect">
            <a:avLst/>
          </a:prstGeom>
          <a:noFill/>
          <a:ln w="9525" cap="flat">
            <a:noFill/>
            <a:prstDash val="solid"/>
            <a:round/>
            <a:headEnd type="none" w="med" len="med"/>
            <a:tailEnd type="none" w="med" len="med"/>
          </a:ln>
        </p:spPr>
        <p:txBody>
          <a:bodyPr lIns="91425" tIns="45700" rIns="91425" bIns="45700" anchor="b" anchorCtr="0">
            <a:noAutofit/>
          </a:bodyPr>
          <a:lstStyle/>
          <a:p>
            <a:pPr marL="0" marR="0" lvl="0" indent="0" algn="ctr" rtl="0">
              <a:spcBef>
                <a:spcPts val="0"/>
              </a:spcBef>
              <a:buSzPct val="25000"/>
              <a:buNone/>
            </a:pPr>
            <a:r>
              <a:rPr lang="en-US" sz="2400" b="1" i="0" u="none" strike="noStrike" cap="none" baseline="0" dirty="0">
                <a:solidFill>
                  <a:schemeClr val="dk1"/>
                </a:solidFill>
                <a:latin typeface="Calibri"/>
                <a:ea typeface="Calibri"/>
                <a:cs typeface="Calibri"/>
                <a:sym typeface="Calibri"/>
              </a:rPr>
              <a:t>How to set up </a:t>
            </a:r>
            <a:r>
              <a:rPr lang="en-US" sz="2400" b="1" i="0" u="none" strike="noStrike" cap="none" baseline="0" dirty="0">
                <a:solidFill>
                  <a:srgbClr val="FF0000"/>
                </a:solidFill>
                <a:latin typeface="Calibri"/>
                <a:ea typeface="Calibri"/>
                <a:cs typeface="Calibri"/>
                <a:sym typeface="Calibri"/>
              </a:rPr>
              <a:t>PAL clinical experience</a:t>
            </a:r>
          </a:p>
        </p:txBody>
      </p:sp>
      <p:sp>
        <p:nvSpPr>
          <p:cNvPr id="143" name="Shape 143"/>
          <p:cNvSpPr txBox="1"/>
          <p:nvPr/>
        </p:nvSpPr>
        <p:spPr>
          <a:xfrm>
            <a:off x="1101688" y="926183"/>
            <a:ext cx="7337234" cy="5111060"/>
          </a:xfrm>
          <a:prstGeom prst="rect">
            <a:avLst/>
          </a:prstGeom>
          <a:noFill/>
          <a:ln w="9525" cap="flat">
            <a:solidFill>
              <a:srgbClr val="4F81BD"/>
            </a:solidFill>
            <a:prstDash val="solid"/>
            <a:round/>
            <a:headEnd type="none" w="med" len="med"/>
            <a:tailEnd type="none" w="med" len="med"/>
          </a:ln>
        </p:spPr>
        <p:txBody>
          <a:bodyPr lIns="91425" tIns="45700" rIns="91425" bIns="45700" anchor="t" anchorCtr="0">
            <a:noAutofit/>
          </a:bodyPr>
          <a:lstStyle/>
          <a:p>
            <a:pPr marR="0" lvl="0" algn="l" rtl="0">
              <a:spcBef>
                <a:spcPts val="0"/>
              </a:spcBef>
              <a:buSzPct val="25000"/>
            </a:pPr>
            <a:r>
              <a:rPr lang="en-US" sz="2000" b="1" i="0" u="none" strike="noStrike" cap="none" baseline="0" dirty="0">
                <a:solidFill>
                  <a:schemeClr val="dk1"/>
                </a:solidFill>
                <a:latin typeface="Calibri"/>
                <a:ea typeface="Calibri"/>
                <a:cs typeface="Calibri"/>
                <a:sym typeface="Calibri"/>
              </a:rPr>
              <a:t>1. Identify preceptors</a:t>
            </a:r>
          </a:p>
          <a:p>
            <a:pPr marL="342900" marR="0" lvl="0" indent="-342900" algn="l" rtl="0">
              <a:spcBef>
                <a:spcPts val="0"/>
              </a:spcBef>
              <a:buSzPct val="25000"/>
              <a:buAutoNum type="arabicPeriod"/>
            </a:pPr>
            <a:endParaRPr lang="en-US" sz="1800" b="1" dirty="0">
              <a:solidFill>
                <a:schemeClr val="dk1"/>
              </a:solidFill>
              <a:latin typeface="Calibri"/>
              <a:ea typeface="Calibri"/>
              <a:cs typeface="Calibri"/>
              <a:sym typeface="Calibri"/>
            </a:endParaRPr>
          </a:p>
          <a:p>
            <a:pPr marL="285750" lvl="0" indent="-285750">
              <a:buClr>
                <a:schemeClr val="dk1"/>
              </a:buClr>
              <a:buSzPct val="100000"/>
              <a:buFont typeface="Arial"/>
              <a:buChar char="•"/>
            </a:pPr>
            <a:r>
              <a:rPr lang="en-US" sz="1600" b="1" dirty="0">
                <a:solidFill>
                  <a:schemeClr val="dk1"/>
                </a:solidFill>
                <a:latin typeface="Calibri"/>
                <a:ea typeface="Calibri"/>
                <a:cs typeface="Calibri"/>
                <a:sym typeface="Calibri"/>
              </a:rPr>
              <a:t>Continuing CCE course work?</a:t>
            </a:r>
          </a:p>
          <a:p>
            <a:pPr marL="457200" lvl="1">
              <a:buSzPct val="25000"/>
            </a:pPr>
            <a:r>
              <a:rPr lang="en-US" sz="1600" dirty="0">
                <a:solidFill>
                  <a:schemeClr val="dk1"/>
                </a:solidFill>
                <a:latin typeface="Calibri"/>
                <a:ea typeface="Calibri"/>
                <a:cs typeface="Calibri"/>
                <a:sym typeface="Calibri"/>
              </a:rPr>
              <a:t>CCE director: Dr. Kelly Luba </a:t>
            </a:r>
            <a:r>
              <a:rPr lang="en-US" sz="1600" dirty="0">
                <a:latin typeface="Calibri"/>
                <a:cs typeface="Calibri"/>
                <a:hlinkClick r:id="rId3"/>
              </a:rPr>
              <a:t>kluba@arizona.edu</a:t>
            </a:r>
            <a:r>
              <a:rPr lang="en-US" sz="1600" dirty="0">
                <a:latin typeface="Calibri"/>
                <a:cs typeface="Calibri"/>
              </a:rPr>
              <a:t>  </a:t>
            </a:r>
          </a:p>
          <a:p>
            <a:pPr marL="457200" lvl="1">
              <a:buSzPct val="25000"/>
            </a:pPr>
            <a:r>
              <a:rPr lang="en-US" sz="1600" dirty="0">
                <a:solidFill>
                  <a:schemeClr val="dk1"/>
                </a:solidFill>
                <a:latin typeface="Calibri"/>
                <a:ea typeface="Calibri"/>
                <a:cs typeface="Calibri"/>
                <a:sym typeface="Calibri"/>
              </a:rPr>
              <a:t>Sign up via </a:t>
            </a:r>
            <a:r>
              <a:rPr lang="en-US" sz="1600" b="1" dirty="0" err="1">
                <a:solidFill>
                  <a:schemeClr val="dk1"/>
                </a:solidFill>
                <a:latin typeface="Calibri"/>
                <a:ea typeface="Calibri"/>
                <a:cs typeface="Calibri"/>
                <a:sym typeface="Wingdings" pitchFamily="2" charset="2"/>
              </a:rPr>
              <a:t>MyTip</a:t>
            </a:r>
            <a:r>
              <a:rPr lang="en-US" sz="1600" b="1" dirty="0">
                <a:solidFill>
                  <a:schemeClr val="dk1"/>
                </a:solidFill>
                <a:latin typeface="Calibri"/>
                <a:ea typeface="Calibri"/>
                <a:cs typeface="Calibri"/>
                <a:sym typeface="Wingdings" pitchFamily="2" charset="2"/>
              </a:rPr>
              <a:t>  select PAL</a:t>
            </a:r>
            <a:endParaRPr lang="en-US" sz="1600" b="1" dirty="0">
              <a:solidFill>
                <a:schemeClr val="dk1"/>
              </a:solidFill>
              <a:latin typeface="Calibri"/>
              <a:ea typeface="Calibri"/>
              <a:cs typeface="Calibri"/>
              <a:sym typeface="Calibri"/>
            </a:endParaRPr>
          </a:p>
          <a:p>
            <a:pPr marL="457200" lvl="3">
              <a:buSzPct val="25000"/>
            </a:pPr>
            <a:r>
              <a:rPr lang="en-US" sz="1600" dirty="0">
                <a:solidFill>
                  <a:schemeClr val="dk1"/>
                </a:solidFill>
                <a:latin typeface="Calibri"/>
                <a:ea typeface="Calibri"/>
                <a:cs typeface="Calibri"/>
                <a:sym typeface="Calibri"/>
              </a:rPr>
              <a:t>Liz Nichols </a:t>
            </a:r>
            <a:r>
              <a:rPr lang="en-US" dirty="0"/>
              <a:t>(602) 827-2431</a:t>
            </a:r>
          </a:p>
          <a:p>
            <a:pPr marL="457200" lvl="3">
              <a:buSzPct val="25000"/>
            </a:pPr>
            <a:r>
              <a:rPr lang="en-US" dirty="0">
                <a:hlinkClick r:id="rId4"/>
              </a:rPr>
              <a:t>elizabethnichols@arizona.edu</a:t>
            </a:r>
            <a:endParaRPr lang="en-US" sz="1800" b="1" i="0" u="none" strike="noStrike" cap="none" baseline="0" dirty="0">
              <a:solidFill>
                <a:schemeClr val="dk1"/>
              </a:solidFill>
              <a:latin typeface="Calibri"/>
              <a:ea typeface="Calibri"/>
              <a:cs typeface="Calibri"/>
              <a:sym typeface="Calibri"/>
            </a:endParaRPr>
          </a:p>
          <a:p>
            <a:pPr marL="800100" lvl="3" indent="-342900">
              <a:buSzPct val="25000"/>
              <a:buAutoNum type="arabicPeriod"/>
            </a:pPr>
            <a:endParaRPr lang="en-US" sz="1600" b="1" i="0" u="none" strike="noStrike" cap="none" baseline="0" dirty="0">
              <a:solidFill>
                <a:schemeClr val="dk1"/>
              </a:solidFill>
              <a:latin typeface="Calibri"/>
              <a:ea typeface="Calibri"/>
              <a:cs typeface="Calibri"/>
              <a:sym typeface="Calibri"/>
            </a:endParaRPr>
          </a:p>
          <a:p>
            <a:pPr marL="285750" indent="-285750">
              <a:buClr>
                <a:schemeClr val="dk1"/>
              </a:buClr>
              <a:buSzPct val="100000"/>
              <a:buFont typeface="Arial"/>
              <a:buChar char="•"/>
            </a:pPr>
            <a:r>
              <a:rPr lang="en-US" sz="1600" b="1" dirty="0">
                <a:solidFill>
                  <a:schemeClr val="dk1"/>
                </a:solidFill>
                <a:latin typeface="Calibri"/>
                <a:ea typeface="Calibri"/>
                <a:cs typeface="Calibri"/>
                <a:sym typeface="Calibri"/>
              </a:rPr>
              <a:t>Want to work with Capstone preceptors?</a:t>
            </a:r>
            <a:endParaRPr lang="en-US" sz="1600" b="1" i="0" u="none" strike="noStrike" cap="none" baseline="0" dirty="0">
              <a:solidFill>
                <a:schemeClr val="dk1"/>
              </a:solidFill>
              <a:latin typeface="Calibri"/>
              <a:ea typeface="Calibri"/>
              <a:cs typeface="Calibri"/>
              <a:sym typeface="Calibri"/>
            </a:endParaRPr>
          </a:p>
          <a:p>
            <a:pPr marL="457200" lvl="1">
              <a:buSzPct val="25000"/>
            </a:pPr>
            <a:r>
              <a:rPr lang="en-US" sz="1600" dirty="0">
                <a:solidFill>
                  <a:schemeClr val="dk1"/>
                </a:solidFill>
                <a:latin typeface="Calibri"/>
                <a:ea typeface="Calibri"/>
                <a:cs typeface="Calibri"/>
                <a:sym typeface="Calibri"/>
              </a:rPr>
              <a:t>Capstone</a:t>
            </a:r>
            <a:r>
              <a:rPr lang="en-US" sz="1600" b="0" i="0" u="none" strike="noStrike" cap="none" baseline="0" dirty="0">
                <a:solidFill>
                  <a:schemeClr val="dk1"/>
                </a:solidFill>
                <a:latin typeface="Calibri"/>
                <a:ea typeface="Calibri"/>
                <a:cs typeface="Calibri"/>
                <a:sym typeface="Calibri"/>
              </a:rPr>
              <a:t> director: Dr. May </a:t>
            </a:r>
            <a:r>
              <a:rPr lang="en-US" sz="1600" b="0" i="0" u="none" strike="noStrike" cap="none" baseline="0" dirty="0" err="1">
                <a:solidFill>
                  <a:schemeClr val="dk1"/>
                </a:solidFill>
                <a:latin typeface="Calibri"/>
                <a:ea typeface="Calibri"/>
                <a:cs typeface="Calibri"/>
                <a:sym typeface="Calibri"/>
              </a:rPr>
              <a:t>Mohty</a:t>
            </a:r>
            <a:r>
              <a:rPr lang="en-US" sz="1600" dirty="0">
                <a:solidFill>
                  <a:schemeClr val="dk1"/>
                </a:solidFill>
                <a:latin typeface="Calibri"/>
                <a:ea typeface="Calibri"/>
                <a:cs typeface="Calibri"/>
                <a:sym typeface="Calibri"/>
              </a:rPr>
              <a:t> </a:t>
            </a:r>
            <a:r>
              <a:rPr lang="en-US" sz="1600" dirty="0">
                <a:latin typeface="Calibri"/>
                <a:cs typeface="Calibri"/>
                <a:hlinkClick r:id="rId5"/>
              </a:rPr>
              <a:t>maymohty@arizona.edu</a:t>
            </a:r>
            <a:endParaRPr lang="en-US" sz="1600" dirty="0">
              <a:latin typeface="Calibri"/>
              <a:cs typeface="Calibri"/>
            </a:endParaRPr>
          </a:p>
          <a:p>
            <a:pPr marL="457200" lvl="1">
              <a:buSzPct val="25000"/>
            </a:pPr>
            <a:r>
              <a:rPr lang="en-US" sz="1600" dirty="0">
                <a:solidFill>
                  <a:schemeClr val="dk1"/>
                </a:solidFill>
                <a:latin typeface="Calibri"/>
                <a:ea typeface="Calibri"/>
                <a:cs typeface="Calibri"/>
                <a:sym typeface="Calibri"/>
              </a:rPr>
              <a:t>Send email the program manager for preceptor contact info (cc Dr. </a:t>
            </a:r>
            <a:r>
              <a:rPr lang="en-US" sz="1600" dirty="0" err="1">
                <a:solidFill>
                  <a:schemeClr val="dk1"/>
                </a:solidFill>
                <a:latin typeface="Calibri"/>
                <a:ea typeface="Calibri"/>
                <a:cs typeface="Calibri"/>
                <a:sym typeface="Calibri"/>
              </a:rPr>
              <a:t>Mohty</a:t>
            </a:r>
            <a:r>
              <a:rPr lang="en-US" sz="1600" dirty="0">
                <a:solidFill>
                  <a:schemeClr val="dk1"/>
                </a:solidFill>
                <a:latin typeface="Calibri"/>
                <a:ea typeface="Calibri"/>
                <a:cs typeface="Calibri"/>
                <a:sym typeface="Calibri"/>
              </a:rPr>
              <a:t>)</a:t>
            </a:r>
          </a:p>
          <a:p>
            <a:pPr lvl="3"/>
            <a:r>
              <a:rPr lang="en-US" sz="1600" dirty="0">
                <a:solidFill>
                  <a:schemeClr val="dk1"/>
                </a:solidFill>
                <a:latin typeface="Calibri"/>
                <a:cs typeface="Calibri"/>
                <a:sym typeface="Calibri"/>
              </a:rPr>
              <a:t>          </a:t>
            </a:r>
            <a:r>
              <a:rPr lang="en-US" sz="1600" dirty="0" err="1">
                <a:solidFill>
                  <a:schemeClr val="dk1"/>
                </a:solidFill>
                <a:latin typeface="Calibri"/>
                <a:cs typeface="Calibri"/>
                <a:sym typeface="Calibri"/>
              </a:rPr>
              <a:t>Kailani</a:t>
            </a:r>
            <a:r>
              <a:rPr lang="en-US" sz="1600" dirty="0">
                <a:solidFill>
                  <a:schemeClr val="dk1"/>
                </a:solidFill>
                <a:latin typeface="Calibri"/>
                <a:cs typeface="Calibri"/>
                <a:sym typeface="Calibri"/>
              </a:rPr>
              <a:t> Akagi </a:t>
            </a:r>
            <a:r>
              <a:rPr lang="en-US" dirty="0"/>
              <a:t>(480) 628-0231</a:t>
            </a:r>
          </a:p>
          <a:p>
            <a:pPr marL="457200" lvl="1">
              <a:buSzPct val="25000"/>
            </a:pPr>
            <a:r>
              <a:rPr lang="en-US" sz="1600" dirty="0">
                <a:solidFill>
                  <a:schemeClr val="dk1"/>
                </a:solidFill>
                <a:latin typeface="Calibri"/>
                <a:ea typeface="Calibri"/>
                <a:cs typeface="Calibri"/>
                <a:sym typeface="Calibri"/>
                <a:hlinkClick r:id="rId6"/>
              </a:rPr>
              <a:t>kakagi@Arizona.edu</a:t>
            </a:r>
            <a:r>
              <a:rPr lang="en-US" sz="1600" dirty="0">
                <a:solidFill>
                  <a:schemeClr val="dk1"/>
                </a:solidFill>
                <a:latin typeface="Calibri"/>
                <a:ea typeface="Calibri"/>
                <a:cs typeface="Calibri"/>
                <a:sym typeface="Calibri"/>
              </a:rPr>
              <a:t> </a:t>
            </a:r>
          </a:p>
          <a:p>
            <a:pPr marL="457200" lvl="3">
              <a:buSzPct val="25000"/>
            </a:pPr>
            <a:endParaRPr lang="en-US" sz="1600" dirty="0">
              <a:solidFill>
                <a:schemeClr val="dk1"/>
              </a:solidFill>
              <a:latin typeface="Calibri"/>
              <a:ea typeface="Calibri"/>
              <a:cs typeface="Calibri"/>
              <a:sym typeface="Calibri"/>
            </a:endParaRPr>
          </a:p>
          <a:p>
            <a:pPr marL="285750" marR="0" lvl="0" indent="-285750" algn="l" rtl="0">
              <a:spcBef>
                <a:spcPts val="0"/>
              </a:spcBef>
              <a:buClr>
                <a:schemeClr val="dk1"/>
              </a:buClr>
              <a:buSzPct val="100000"/>
              <a:buFont typeface="Arial"/>
              <a:buChar char="•"/>
            </a:pPr>
            <a:r>
              <a:rPr lang="en-US" sz="1600" b="1" i="0" u="none" strike="noStrike" cap="none" baseline="0" dirty="0">
                <a:solidFill>
                  <a:schemeClr val="dk1"/>
                </a:solidFill>
                <a:latin typeface="Calibri"/>
                <a:ea typeface="Calibri"/>
                <a:cs typeface="Calibri"/>
                <a:sym typeface="Calibri"/>
              </a:rPr>
              <a:t>Unknown?</a:t>
            </a:r>
          </a:p>
          <a:p>
            <a:pPr marL="457200" marR="0" lvl="1"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Discuss your faculty career advisors for potential preceptors/contact info</a:t>
            </a:r>
          </a:p>
          <a:p>
            <a:pPr marL="457200" marR="0" lvl="1"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Ask MS3s for advice</a:t>
            </a:r>
          </a:p>
          <a:p>
            <a:pPr marL="457200" marR="0" lvl="1" indent="0" algn="l" rtl="0">
              <a:spcBef>
                <a:spcPts val="0"/>
              </a:spcBef>
              <a:buSzPct val="25000"/>
              <a:buNone/>
            </a:pPr>
            <a:endParaRPr lang="en-US" sz="1600" b="0" i="0" u="none" strike="noStrike" cap="none" baseline="0" dirty="0">
              <a:solidFill>
                <a:schemeClr val="dk1"/>
              </a:solidFill>
              <a:latin typeface="Calibri"/>
              <a:ea typeface="Calibri"/>
              <a:cs typeface="Calibri"/>
              <a:sym typeface="Calibri"/>
            </a:endParaRPr>
          </a:p>
          <a:p>
            <a:pPr marL="285750" marR="0" lvl="0" indent="-285750" algn="l" rtl="0">
              <a:spcBef>
                <a:spcPts val="0"/>
              </a:spcBef>
              <a:buClr>
                <a:schemeClr val="dk1"/>
              </a:buClr>
              <a:buSzPct val="100000"/>
              <a:buFont typeface="Arial"/>
              <a:buChar char="•"/>
            </a:pPr>
            <a:r>
              <a:rPr lang="en-US" sz="1600" b="1" i="0" u="none" strike="noStrike" cap="none" baseline="0" dirty="0">
                <a:solidFill>
                  <a:schemeClr val="dk1"/>
                </a:solidFill>
                <a:latin typeface="Calibri"/>
                <a:ea typeface="Calibri"/>
                <a:cs typeface="Calibri"/>
                <a:sym typeface="Calibri"/>
              </a:rPr>
              <a:t>Clinicians through personal connection?</a:t>
            </a:r>
          </a:p>
          <a:p>
            <a:pPr marL="457200" marR="0" lvl="1" indent="0" algn="l" rtl="0">
              <a:spcBef>
                <a:spcPts val="0"/>
              </a:spcBef>
              <a:buSzPct val="25000"/>
              <a:buNone/>
            </a:pPr>
            <a:r>
              <a:rPr lang="en-US" sz="1600" b="0" i="0" u="none" strike="noStrike" cap="none" baseline="0" dirty="0">
                <a:solidFill>
                  <a:schemeClr val="dk1"/>
                </a:solidFill>
                <a:latin typeface="Calibri"/>
                <a:ea typeface="Calibri"/>
                <a:cs typeface="Calibri"/>
                <a:sym typeface="Calibri"/>
              </a:rPr>
              <a:t>Proceed to step #2</a:t>
            </a:r>
          </a:p>
        </p:txBody>
      </p:sp>
      <p:sp>
        <p:nvSpPr>
          <p:cNvPr id="2" name="TextBox 1"/>
          <p:cNvSpPr txBox="1"/>
          <p:nvPr/>
        </p:nvSpPr>
        <p:spPr>
          <a:xfrm>
            <a:off x="7677425" y="6286870"/>
            <a:ext cx="1300356" cy="307777"/>
          </a:xfrm>
          <a:prstGeom prst="rect">
            <a:avLst/>
          </a:prstGeom>
          <a:noFill/>
        </p:spPr>
        <p:txBody>
          <a:bodyPr wrap="none" rtlCol="0">
            <a:spAutoFit/>
          </a:bodyPr>
          <a:lstStyle/>
          <a:p>
            <a:r>
              <a:rPr lang="en-US"/>
              <a:t>Continue next</a:t>
            </a:r>
          </a:p>
        </p:txBody>
      </p:sp>
    </p:spTree>
    <p:extLst>
      <p:ext uri="{BB962C8B-B14F-4D97-AF65-F5344CB8AC3E}">
        <p14:creationId xmlns:p14="http://schemas.microsoft.com/office/powerpoint/2010/main" val="2517991897"/>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6" name="Shape 142">
            <a:extLst>
              <a:ext uri="{FF2B5EF4-FFF2-40B4-BE49-F238E27FC236}">
                <a16:creationId xmlns:a16="http://schemas.microsoft.com/office/drawing/2014/main" id="{357EA88A-7908-E0B0-E0CF-4EE50A39059C}"/>
              </a:ext>
            </a:extLst>
          </p:cNvPr>
          <p:cNvSpPr txBox="1"/>
          <p:nvPr/>
        </p:nvSpPr>
        <p:spPr>
          <a:xfrm>
            <a:off x="1590078" y="364380"/>
            <a:ext cx="5743637" cy="400109"/>
          </a:xfrm>
          <a:prstGeom prst="rect">
            <a:avLst/>
          </a:prstGeom>
          <a:noFill/>
          <a:ln w="9525" cap="flat">
            <a:noFill/>
            <a:prstDash val="solid"/>
            <a:round/>
            <a:headEnd type="none" w="med" len="med"/>
            <a:tailEnd type="none" w="med" len="med"/>
          </a:ln>
        </p:spPr>
        <p:txBody>
          <a:bodyPr lIns="91425" tIns="45700" rIns="91425" bIns="45700" anchor="b" anchorCtr="0">
            <a:noAutofit/>
          </a:bodyPr>
          <a:lstStyle/>
          <a:p>
            <a:pPr marL="0" marR="0" lvl="0" indent="0" algn="ctr" rtl="0">
              <a:spcBef>
                <a:spcPts val="0"/>
              </a:spcBef>
              <a:buSzPct val="25000"/>
              <a:buNone/>
            </a:pPr>
            <a:r>
              <a:rPr lang="en-US" sz="2400" b="1" i="0" u="none" strike="noStrike" cap="none" baseline="0" dirty="0">
                <a:solidFill>
                  <a:schemeClr val="dk1"/>
                </a:solidFill>
                <a:latin typeface="Calibri"/>
                <a:ea typeface="Calibri"/>
                <a:cs typeface="Calibri"/>
                <a:sym typeface="Calibri"/>
              </a:rPr>
              <a:t>How to set up </a:t>
            </a:r>
            <a:r>
              <a:rPr lang="en-US" sz="2400" b="1" i="0" u="none" strike="noStrike" cap="none" baseline="0" dirty="0">
                <a:solidFill>
                  <a:srgbClr val="FF0000"/>
                </a:solidFill>
                <a:latin typeface="Calibri"/>
                <a:ea typeface="Calibri"/>
                <a:cs typeface="Calibri"/>
                <a:sym typeface="Calibri"/>
              </a:rPr>
              <a:t>PAL clinical experience</a:t>
            </a:r>
            <a:r>
              <a:rPr lang="en-US" sz="2400" i="0" u="none" strike="noStrike" cap="none" baseline="0" dirty="0">
                <a:solidFill>
                  <a:srgbClr val="FF0000"/>
                </a:solidFill>
                <a:latin typeface="Calibri"/>
                <a:ea typeface="Calibri"/>
                <a:cs typeface="Calibri"/>
                <a:sym typeface="Calibri"/>
              </a:rPr>
              <a:t> </a:t>
            </a:r>
            <a:r>
              <a:rPr lang="en-US" sz="2000" i="0" u="none" strike="noStrike" cap="none" baseline="0" dirty="0">
                <a:solidFill>
                  <a:schemeClr val="tx1"/>
                </a:solidFill>
                <a:latin typeface="Calibri"/>
                <a:ea typeface="Calibri"/>
                <a:cs typeface="Calibri"/>
                <a:sym typeface="Calibri"/>
              </a:rPr>
              <a:t>(</a:t>
            </a:r>
            <a:r>
              <a:rPr lang="en-US" sz="2000" i="0" u="none" strike="noStrike" cap="none" baseline="0" dirty="0" err="1">
                <a:solidFill>
                  <a:schemeClr val="tx1"/>
                </a:solidFill>
                <a:latin typeface="Calibri"/>
                <a:ea typeface="Calibri"/>
                <a:cs typeface="Calibri"/>
                <a:sym typeface="Calibri"/>
              </a:rPr>
              <a:t>cont</a:t>
            </a:r>
            <a:r>
              <a:rPr lang="en-US" sz="2000" i="0" u="none" strike="noStrike" cap="none" baseline="0" dirty="0">
                <a:solidFill>
                  <a:schemeClr val="tx1"/>
                </a:solidFill>
                <a:latin typeface="Calibri"/>
                <a:ea typeface="Calibri"/>
                <a:cs typeface="Calibri"/>
                <a:sym typeface="Calibri"/>
              </a:rPr>
              <a:t>)</a:t>
            </a:r>
            <a:endParaRPr lang="en-US" sz="2000" b="1" i="0" u="none" strike="noStrike" cap="none" baseline="0" dirty="0">
              <a:solidFill>
                <a:schemeClr val="tx1"/>
              </a:solidFill>
              <a:latin typeface="Calibri"/>
              <a:ea typeface="Calibri"/>
              <a:cs typeface="Calibri"/>
              <a:sym typeface="Calibri"/>
            </a:endParaRPr>
          </a:p>
        </p:txBody>
      </p:sp>
      <p:grpSp>
        <p:nvGrpSpPr>
          <p:cNvPr id="11" name="Group 10">
            <a:extLst>
              <a:ext uri="{FF2B5EF4-FFF2-40B4-BE49-F238E27FC236}">
                <a16:creationId xmlns:a16="http://schemas.microsoft.com/office/drawing/2014/main" id="{0D99AE52-4A10-5914-2561-3578BA8C41CE}"/>
              </a:ext>
            </a:extLst>
          </p:cNvPr>
          <p:cNvGrpSpPr/>
          <p:nvPr/>
        </p:nvGrpSpPr>
        <p:grpSpPr>
          <a:xfrm>
            <a:off x="611257" y="963709"/>
            <a:ext cx="8012157" cy="5302884"/>
            <a:chOff x="611257" y="809471"/>
            <a:chExt cx="8012157" cy="5302884"/>
          </a:xfrm>
        </p:grpSpPr>
        <p:grpSp>
          <p:nvGrpSpPr>
            <p:cNvPr id="3" name="Group 2">
              <a:extLst>
                <a:ext uri="{FF2B5EF4-FFF2-40B4-BE49-F238E27FC236}">
                  <a16:creationId xmlns:a16="http://schemas.microsoft.com/office/drawing/2014/main" id="{1AEF7BCB-BA4C-BE9D-91EB-EAB215E18CB2}"/>
                </a:ext>
              </a:extLst>
            </p:cNvPr>
            <p:cNvGrpSpPr/>
            <p:nvPr/>
          </p:nvGrpSpPr>
          <p:grpSpPr>
            <a:xfrm>
              <a:off x="611257" y="1261939"/>
              <a:ext cx="8012157" cy="4850416"/>
              <a:chOff x="655324" y="1219477"/>
              <a:chExt cx="8012157" cy="4850416"/>
            </a:xfrm>
          </p:grpSpPr>
          <p:grpSp>
            <p:nvGrpSpPr>
              <p:cNvPr id="5" name="Group 4"/>
              <p:cNvGrpSpPr/>
              <p:nvPr/>
            </p:nvGrpSpPr>
            <p:grpSpPr>
              <a:xfrm>
                <a:off x="655324" y="1219477"/>
                <a:ext cx="8012157" cy="4850416"/>
                <a:chOff x="684186" y="1598272"/>
                <a:chExt cx="8012157" cy="4745452"/>
              </a:xfrm>
            </p:grpSpPr>
            <p:sp>
              <p:nvSpPr>
                <p:cNvPr id="146" name="Shape 146"/>
                <p:cNvSpPr txBox="1"/>
                <p:nvPr/>
              </p:nvSpPr>
              <p:spPr>
                <a:xfrm>
                  <a:off x="684186" y="1886095"/>
                  <a:ext cx="3580585" cy="1856990"/>
                </a:xfrm>
                <a:prstGeom prst="rect">
                  <a:avLst/>
                </a:prstGeom>
                <a:noFill/>
                <a:ln w="9525" cap="flat">
                  <a:solidFill>
                    <a:srgbClr val="4F81BD"/>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dk1"/>
                      </a:solidFill>
                      <a:latin typeface="Calibri"/>
                      <a:ea typeface="Calibri"/>
                      <a:cs typeface="Calibri"/>
                      <a:sym typeface="Calibri"/>
                    </a:rPr>
                    <a:t>2.  Contact preceptors</a:t>
                  </a:r>
                </a:p>
                <a:p>
                  <a:pPr marL="285750" marR="0" lvl="0" indent="-285750" algn="l" rtl="0">
                    <a:spcBef>
                      <a:spcPts val="0"/>
                    </a:spcBef>
                    <a:buSzPct val="30000"/>
                    <a:buFont typeface="Arial" panose="020B0604020202020204" pitchFamily="34" charset="0"/>
                    <a:buChar char="•"/>
                  </a:pPr>
                  <a:r>
                    <a:rPr lang="en-US" sz="1600" b="0" i="0" u="none" strike="noStrike" cap="none" baseline="0" dirty="0">
                      <a:solidFill>
                        <a:schemeClr val="dk1"/>
                      </a:solidFill>
                      <a:latin typeface="Calibri"/>
                      <a:ea typeface="Calibri"/>
                      <a:cs typeface="Calibri"/>
                      <a:sym typeface="Calibri"/>
                    </a:rPr>
                    <a:t>Introduce yourself and PAL course</a:t>
                  </a:r>
                </a:p>
                <a:p>
                  <a:pPr marL="285750" marR="0" lvl="0" indent="-285750" algn="l" rtl="0">
                    <a:spcBef>
                      <a:spcPts val="0"/>
                    </a:spcBef>
                    <a:buSzPct val="25000"/>
                    <a:buFont typeface="Arial" panose="020B0604020202020204" pitchFamily="34" charset="0"/>
                    <a:buChar char="•"/>
                  </a:pPr>
                  <a:r>
                    <a:rPr lang="en-US" sz="1600" b="0" i="0" u="none" strike="noStrike" cap="none" baseline="0" dirty="0">
                      <a:solidFill>
                        <a:schemeClr val="dk1"/>
                      </a:solidFill>
                      <a:latin typeface="Calibri"/>
                      <a:ea typeface="Calibri"/>
                      <a:cs typeface="Calibri"/>
                      <a:sym typeface="Calibri"/>
                    </a:rPr>
                    <a:t>Set up a meeting</a:t>
                  </a:r>
                </a:p>
                <a:p>
                  <a:pPr marL="285750" marR="0" lvl="0" indent="-285750" algn="l" rtl="0">
                    <a:spcBef>
                      <a:spcPts val="0"/>
                    </a:spcBef>
                    <a:buSzPct val="25000"/>
                    <a:buFont typeface="Arial" panose="020B0604020202020204" pitchFamily="34" charset="0"/>
                    <a:buChar char="•"/>
                  </a:pPr>
                  <a:r>
                    <a:rPr lang="en-US" sz="1600" b="0" i="0" u="none" strike="noStrike" cap="none" baseline="0" dirty="0">
                      <a:solidFill>
                        <a:schemeClr val="dk1"/>
                      </a:solidFill>
                      <a:latin typeface="Calibri"/>
                      <a:ea typeface="Calibri"/>
                      <a:cs typeface="Calibri"/>
                      <a:sym typeface="Calibri"/>
                    </a:rPr>
                    <a:t>Discuss activity/dates/hours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Note: </a:t>
                  </a:r>
                  <a:r>
                    <a:rPr lang="en-US" sz="1600" b="0" i="0" u="none" strike="noStrike" cap="none" baseline="0" dirty="0">
                      <a:solidFill>
                        <a:schemeClr val="dk1"/>
                      </a:solidFill>
                      <a:latin typeface="Calibri"/>
                      <a:ea typeface="Calibri"/>
                      <a:cs typeface="Calibri"/>
                      <a:sym typeface="Calibri"/>
                    </a:rPr>
                    <a:t>be professional, courteous when communicating with preceptors</a:t>
                  </a:r>
                </a:p>
              </p:txBody>
            </p:sp>
            <p:sp>
              <p:nvSpPr>
                <p:cNvPr id="147" name="Shape 147"/>
                <p:cNvSpPr/>
                <p:nvPr/>
              </p:nvSpPr>
              <p:spPr>
                <a:xfrm rot="16200000">
                  <a:off x="4481754" y="1716469"/>
                  <a:ext cx="260958" cy="694922"/>
                </a:xfrm>
                <a:prstGeom prst="downArrow">
                  <a:avLst>
                    <a:gd name="adj1" fmla="val 50000"/>
                    <a:gd name="adj2" fmla="val 50000"/>
                  </a:avLst>
                </a:prstGeom>
                <a:gradFill>
                  <a:gsLst>
                    <a:gs pos="0">
                      <a:srgbClr val="3E7FCE"/>
                    </a:gs>
                    <a:gs pos="100000">
                      <a:srgbClr val="BFDCFF"/>
                    </a:gs>
                  </a:gsLst>
                  <a:lin ang="16200000" scaled="0"/>
                </a:gradFill>
                <a:ln w="9525" cap="flat">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48" name="Shape 148"/>
                <p:cNvSpPr txBox="1"/>
                <p:nvPr/>
              </p:nvSpPr>
              <p:spPr>
                <a:xfrm>
                  <a:off x="4972277" y="1598272"/>
                  <a:ext cx="3580584" cy="891094"/>
                </a:xfrm>
                <a:prstGeom prst="rect">
                  <a:avLst/>
                </a:prstGeom>
                <a:noFill/>
                <a:ln w="9525" cap="flat">
                  <a:solidFill>
                    <a:srgbClr val="4F81BD"/>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dk1"/>
                      </a:solidFill>
                      <a:latin typeface="Calibri"/>
                      <a:ea typeface="Calibri"/>
                      <a:cs typeface="Calibri"/>
                      <a:sym typeface="Calibri"/>
                    </a:rPr>
                    <a:t>3.  Submit PAL course plans </a:t>
                  </a:r>
                </a:p>
                <a:p>
                  <a:pPr marL="0" marR="0" lvl="0" indent="0" algn="l" rtl="0">
                    <a:spcBef>
                      <a:spcPts val="0"/>
                    </a:spcBef>
                    <a:buSzPct val="25000"/>
                    <a:buNone/>
                  </a:pPr>
                  <a:r>
                    <a:rPr lang="en-US" sz="1600" b="0" i="0" u="none" strike="noStrike" cap="none" baseline="0">
                      <a:solidFill>
                        <a:schemeClr val="dk1"/>
                      </a:solidFill>
                      <a:latin typeface="Calibri"/>
                      <a:ea typeface="Calibri"/>
                      <a:cs typeface="Calibri"/>
                      <a:sym typeface="Calibri"/>
                    </a:rPr>
                    <a:t>Need preceptor contact information</a:t>
                  </a:r>
                </a:p>
                <a:p>
                  <a:pPr marL="0" marR="0" lvl="0" indent="0" algn="l" rtl="0">
                    <a:spcBef>
                      <a:spcPts val="0"/>
                    </a:spcBef>
                    <a:buSzPct val="25000"/>
                    <a:buNone/>
                  </a:pPr>
                  <a:r>
                    <a:rPr lang="en-US" sz="1600">
                      <a:solidFill>
                        <a:schemeClr val="dk1"/>
                      </a:solidFill>
                      <a:latin typeface="Calibri"/>
                      <a:ea typeface="Calibri"/>
                      <a:cs typeface="Calibri"/>
                      <a:sym typeface="Calibri"/>
                    </a:rPr>
                    <a:t>via One45/PAL block/handouts</a:t>
                  </a:r>
                  <a:endParaRPr lang="en-US" sz="1600" b="0" i="0" u="none" strike="noStrike" cap="none" baseline="0">
                    <a:solidFill>
                      <a:schemeClr val="dk1"/>
                    </a:solidFill>
                    <a:latin typeface="Calibri"/>
                    <a:ea typeface="Calibri"/>
                    <a:cs typeface="Calibri"/>
                    <a:sym typeface="Calibri"/>
                  </a:endParaRPr>
                </a:p>
              </p:txBody>
            </p:sp>
            <p:sp>
              <p:nvSpPr>
                <p:cNvPr id="149" name="Shape 149"/>
                <p:cNvSpPr/>
                <p:nvPr/>
              </p:nvSpPr>
              <p:spPr>
                <a:xfrm>
                  <a:off x="2259516" y="3754752"/>
                  <a:ext cx="278908" cy="849905"/>
                </a:xfrm>
                <a:prstGeom prst="downArrow">
                  <a:avLst>
                    <a:gd name="adj1" fmla="val 50000"/>
                    <a:gd name="adj2" fmla="val 50000"/>
                  </a:avLst>
                </a:prstGeom>
                <a:gradFill>
                  <a:gsLst>
                    <a:gs pos="0">
                      <a:srgbClr val="3E7FCE"/>
                    </a:gs>
                    <a:gs pos="100000">
                      <a:srgbClr val="BFDCFF"/>
                    </a:gs>
                  </a:gsLst>
                  <a:lin ang="16200000" scaled="0"/>
                </a:gradFill>
                <a:ln w="9525" cap="flat">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50" name="Shape 150"/>
                <p:cNvSpPr txBox="1"/>
                <p:nvPr/>
              </p:nvSpPr>
              <p:spPr>
                <a:xfrm>
                  <a:off x="4959690" y="4551349"/>
                  <a:ext cx="3736653" cy="1770462"/>
                </a:xfrm>
                <a:prstGeom prst="rect">
                  <a:avLst/>
                </a:prstGeom>
                <a:noFill/>
                <a:ln w="9525" cap="flat">
                  <a:solidFill>
                    <a:srgbClr val="4F81BD"/>
                  </a:solidFill>
                  <a:prstDash val="solid"/>
                  <a:round/>
                  <a:headEnd type="none" w="med" len="med"/>
                  <a:tailEnd type="none" w="med" len="med"/>
                </a:ln>
              </p:spPr>
              <p:txBody>
                <a:bodyPr lIns="91425" tIns="45700" rIns="91425" bIns="45700" anchor="t" anchorCtr="0">
                  <a:noAutofit/>
                </a:bodyPr>
                <a:lstStyle/>
                <a:p>
                  <a:pPr marR="0" lvl="0" algn="l" rtl="0">
                    <a:spcBef>
                      <a:spcPts val="0"/>
                    </a:spcBef>
                    <a:buSzPct val="25000"/>
                  </a:pPr>
                  <a:r>
                    <a:rPr lang="en-US" sz="1800" b="1" i="0" u="none" strike="noStrike" cap="none" baseline="0">
                      <a:solidFill>
                        <a:schemeClr val="dk1"/>
                      </a:solidFill>
                      <a:latin typeface="Calibri"/>
                      <a:ea typeface="Calibri"/>
                      <a:cs typeface="Calibri"/>
                      <a:sym typeface="Calibri"/>
                    </a:rPr>
                    <a:t>3.  Credentialing </a:t>
                  </a:r>
                </a:p>
                <a:p>
                  <a:pPr marR="0" lvl="0" algn="l" rtl="0">
                    <a:spcBef>
                      <a:spcPts val="0"/>
                    </a:spcBef>
                    <a:buSzPct val="25000"/>
                  </a:pPr>
                  <a:r>
                    <a:rPr lang="en-US" sz="1600" b="0" i="0" u="none" strike="noStrike" cap="none" baseline="0">
                      <a:solidFill>
                        <a:schemeClr val="dk1"/>
                      </a:solidFill>
                      <a:latin typeface="Calibri"/>
                      <a:ea typeface="Calibri"/>
                      <a:cs typeface="Calibri"/>
                      <a:sym typeface="Calibri"/>
                    </a:rPr>
                    <a:t>Download/Fill out the request form in</a:t>
                  </a:r>
                  <a:r>
                    <a:rPr lang="en-US" sz="1600" b="0" i="0" u="none" strike="noStrike" cap="none">
                      <a:solidFill>
                        <a:schemeClr val="dk1"/>
                      </a:solidFill>
                      <a:latin typeface="Calibri"/>
                      <a:ea typeface="Calibri"/>
                      <a:cs typeface="Calibri"/>
                      <a:sym typeface="Calibri"/>
                    </a:rPr>
                    <a:t> One45/PAL block/handouts </a:t>
                  </a:r>
                  <a:r>
                    <a:rPr lang="en-US" sz="1600" b="0" i="0" u="none" strike="noStrike" cap="none">
                      <a:solidFill>
                        <a:schemeClr val="dk1"/>
                      </a:solidFill>
                      <a:latin typeface="Calibri"/>
                      <a:ea typeface="Calibri"/>
                      <a:cs typeface="Calibri"/>
                      <a:sym typeface="Wingdings" pitchFamily="2" charset="2"/>
                    </a:rPr>
                    <a:t></a:t>
                  </a:r>
                  <a:r>
                    <a:rPr lang="en-US" sz="1600">
                      <a:solidFill>
                        <a:schemeClr val="dk1"/>
                      </a:solidFill>
                      <a:latin typeface="Calibri"/>
                      <a:ea typeface="Calibri"/>
                      <a:cs typeface="Calibri"/>
                      <a:sym typeface="Calibri"/>
                    </a:rPr>
                    <a:t> </a:t>
                  </a:r>
                  <a:r>
                    <a:rPr lang="en-US" sz="1600" b="0" i="0" u="none" strike="noStrike" cap="none" baseline="0">
                      <a:solidFill>
                        <a:schemeClr val="dk1"/>
                      </a:solidFill>
                      <a:latin typeface="Calibri"/>
                      <a:ea typeface="Calibri"/>
                      <a:cs typeface="Calibri"/>
                      <a:sym typeface="Calibri"/>
                    </a:rPr>
                    <a:t>Send it to </a:t>
                  </a:r>
                  <a:r>
                    <a:rPr lang="en-US" sz="1600" b="0" u="none" strike="noStrike" cap="none" baseline="0">
                      <a:solidFill>
                        <a:schemeClr val="dk1"/>
                      </a:solidFill>
                      <a:latin typeface="Calibri"/>
                      <a:ea typeface="Calibri"/>
                      <a:cs typeface="Calibri"/>
                      <a:sym typeface="Calibri"/>
                    </a:rPr>
                    <a:t>Michael </a:t>
                  </a:r>
                  <a:r>
                    <a:rPr lang="en-US" sz="1600" b="0" u="none" strike="noStrike" cap="none" baseline="0" err="1">
                      <a:solidFill>
                        <a:schemeClr val="dk1"/>
                      </a:solidFill>
                      <a:latin typeface="Calibri"/>
                      <a:ea typeface="Calibri"/>
                      <a:cs typeface="Calibri"/>
                      <a:sym typeface="Calibri"/>
                    </a:rPr>
                    <a:t>Behlke</a:t>
                  </a:r>
                  <a:r>
                    <a:rPr lang="en-US" sz="1600" b="0" u="none" strike="noStrike" cap="none" baseline="0">
                      <a:solidFill>
                        <a:schemeClr val="dk1"/>
                      </a:solidFill>
                      <a:latin typeface="Calibri"/>
                      <a:ea typeface="Calibri"/>
                      <a:cs typeface="Calibri"/>
                      <a:sym typeface="Calibri"/>
                    </a:rPr>
                    <a:t> </a:t>
                  </a:r>
                  <a:r>
                    <a:rPr lang="en-US" sz="1600" b="0" u="none" strike="noStrike" cap="none" baseline="0">
                      <a:solidFill>
                        <a:schemeClr val="dk1"/>
                      </a:solidFill>
                      <a:latin typeface="Calibri"/>
                      <a:ea typeface="Calibri"/>
                      <a:cs typeface="Calibri"/>
                      <a:sym typeface="Calibri"/>
                      <a:hlinkClick r:id="rId3"/>
                    </a:rPr>
                    <a:t>mbehlke@arizona.edu</a:t>
                  </a:r>
                  <a:r>
                    <a:rPr lang="en-US" sz="1600" b="0" u="none" strike="noStrike" cap="none" baseline="0">
                      <a:solidFill>
                        <a:schemeClr val="dk1"/>
                      </a:solidFill>
                      <a:latin typeface="Calibri"/>
                      <a:ea typeface="Calibri"/>
                      <a:cs typeface="Calibri"/>
                      <a:sym typeface="Calibri"/>
                    </a:rPr>
                    <a:t> </a:t>
                  </a:r>
                  <a:endParaRPr lang="en-US" sz="1600" b="0" i="0" u="none" strike="noStrike" cap="none" baseline="0">
                    <a:solidFill>
                      <a:schemeClr val="dk1"/>
                    </a:solidFill>
                    <a:latin typeface="Calibri"/>
                    <a:ea typeface="Calibri"/>
                    <a:cs typeface="Calibri"/>
                    <a:sym typeface="Calibri"/>
                  </a:endParaRPr>
                </a:p>
                <a:p>
                  <a:pPr lvl="0">
                    <a:buSzPct val="25000"/>
                  </a:pPr>
                  <a:r>
                    <a:rPr lang="en-US" sz="1600">
                      <a:solidFill>
                        <a:schemeClr val="dk1"/>
                      </a:solidFill>
                      <a:latin typeface="Calibri"/>
                      <a:ea typeface="Calibri"/>
                      <a:cs typeface="Calibri"/>
                      <a:sym typeface="Calibri"/>
                    </a:rPr>
                    <a:t>Upload required documents at:</a:t>
                  </a:r>
                  <a:endParaRPr lang="en-US" sz="1600">
                    <a:solidFill>
                      <a:schemeClr val="tx1"/>
                    </a:solidFill>
                    <a:latin typeface="Calibri"/>
                    <a:cs typeface="Calibri"/>
                    <a:sym typeface="Calibri"/>
                    <a:hlinkClick r:id="rId4"/>
                  </a:endParaRPr>
                </a:p>
                <a:p>
                  <a:pPr marL="0" marR="0" lvl="0" indent="0" algn="l" rtl="0">
                    <a:spcBef>
                      <a:spcPts val="0"/>
                    </a:spcBef>
                    <a:buSzPct val="25000"/>
                    <a:buNone/>
                  </a:pPr>
                  <a:r>
                    <a:rPr lang="en-US" sz="1600">
                      <a:latin typeface="Calibri"/>
                      <a:cs typeface="Calibri"/>
                      <a:hlinkClick r:id="rId4"/>
                    </a:rPr>
                    <a:t>http://www.myrecordtracker.com/</a:t>
                  </a:r>
                  <a:r>
                    <a:rPr lang="en-US" sz="1600">
                      <a:latin typeface="Calibri"/>
                      <a:cs typeface="Calibri"/>
                    </a:rPr>
                    <a:t> </a:t>
                  </a:r>
                  <a:endParaRPr lang="en-US" sz="1600">
                    <a:solidFill>
                      <a:schemeClr val="dk1"/>
                    </a:solidFill>
                    <a:latin typeface="Calibri"/>
                    <a:ea typeface="Calibri"/>
                    <a:cs typeface="Calibri"/>
                    <a:sym typeface="Calibri"/>
                  </a:endParaRPr>
                </a:p>
                <a:p>
                  <a:pPr marL="0" marR="0" lvl="0" indent="0" algn="l" rtl="0">
                    <a:spcBef>
                      <a:spcPts val="0"/>
                    </a:spcBef>
                    <a:buSzPct val="25000"/>
                    <a:buNone/>
                  </a:pPr>
                  <a:r>
                    <a:rPr lang="en-US" sz="1600" b="0" i="0" u="none" strike="noStrike" cap="none" baseline="0">
                      <a:solidFill>
                        <a:srgbClr val="FF0000"/>
                      </a:solidFill>
                      <a:latin typeface="Calibri"/>
                      <a:ea typeface="Calibri"/>
                      <a:cs typeface="Calibri"/>
                      <a:sym typeface="Calibri"/>
                    </a:rPr>
                    <a:t>Requires 45-90 days</a:t>
                  </a:r>
                </a:p>
              </p:txBody>
            </p:sp>
            <p:sp>
              <p:nvSpPr>
                <p:cNvPr id="151" name="Shape 151"/>
                <p:cNvSpPr txBox="1"/>
                <p:nvPr/>
              </p:nvSpPr>
              <p:spPr>
                <a:xfrm>
                  <a:off x="1029020" y="4604657"/>
                  <a:ext cx="3391344" cy="1739067"/>
                </a:xfrm>
                <a:prstGeom prst="rect">
                  <a:avLst/>
                </a:prstGeom>
                <a:noFill/>
                <a:ln w="9525" cap="flat">
                  <a:solidFill>
                    <a:srgbClr val="4F81BD"/>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dk1"/>
                      </a:solidFill>
                      <a:latin typeface="Calibri"/>
                      <a:ea typeface="Calibri"/>
                      <a:cs typeface="Calibri"/>
                      <a:sym typeface="Calibri"/>
                    </a:rPr>
                    <a:t>3.  Affiliation Agreement</a:t>
                  </a:r>
                  <a:r>
                    <a:rPr lang="en-US" sz="1800" b="1"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US" sz="1600" b="0" i="0" u="none" strike="noStrike" cap="none" baseline="0">
                      <a:solidFill>
                        <a:schemeClr val="dk1"/>
                      </a:solidFill>
                      <a:latin typeface="Calibri"/>
                      <a:ea typeface="Calibri"/>
                      <a:cs typeface="Calibri"/>
                      <a:sym typeface="Calibri"/>
                    </a:rPr>
                    <a:t>If no </a:t>
                  </a:r>
                  <a:r>
                    <a:rPr lang="en-US" sz="1600" b="0" i="0" u="none" strike="noStrike" cap="none">
                      <a:solidFill>
                        <a:schemeClr val="dk1"/>
                      </a:solidFill>
                      <a:latin typeface="Calibri"/>
                      <a:ea typeface="Calibri"/>
                      <a:cs typeface="Calibri"/>
                      <a:sym typeface="Calibri"/>
                    </a:rPr>
                    <a:t>AA,</a:t>
                  </a:r>
                  <a:r>
                    <a:rPr lang="en-US" sz="1600">
                      <a:solidFill>
                        <a:schemeClr val="dk1"/>
                      </a:solidFill>
                      <a:latin typeface="Calibri"/>
                      <a:ea typeface="Calibri"/>
                      <a:cs typeface="Calibri"/>
                      <a:sym typeface="Calibri"/>
                    </a:rPr>
                    <a:t> f</a:t>
                  </a:r>
                  <a:r>
                    <a:rPr lang="en-US" sz="1600" b="0" i="0" u="none" strike="noStrike" cap="none" baseline="0">
                      <a:solidFill>
                        <a:schemeClr val="dk1"/>
                      </a:solidFill>
                      <a:latin typeface="Calibri"/>
                      <a:ea typeface="Calibri"/>
                      <a:cs typeface="Calibri"/>
                      <a:sym typeface="Calibri"/>
                    </a:rPr>
                    <a:t>ill out an AA request google intake form</a:t>
                  </a:r>
                </a:p>
                <a:p>
                  <a:pPr marL="0" marR="0" lvl="0" indent="0" algn="l" rtl="0">
                    <a:spcBef>
                      <a:spcPts val="0"/>
                    </a:spcBef>
                    <a:buSzPct val="25000"/>
                    <a:buNone/>
                  </a:pPr>
                  <a:r>
                    <a:rPr lang="en-US" sz="1600" b="0" i="0" u="none" strike="noStrike" cap="none" baseline="0">
                      <a:solidFill>
                        <a:schemeClr val="dk1"/>
                      </a:solidFill>
                      <a:latin typeface="Calibri"/>
                      <a:ea typeface="Calibri"/>
                      <a:cs typeface="Calibri"/>
                      <a:sym typeface="Calibri"/>
                    </a:rPr>
                    <a:t>via</a:t>
                  </a:r>
                  <a:r>
                    <a:rPr lang="en-US" sz="1600" b="0" i="0" u="none" strike="noStrike" cap="none">
                      <a:solidFill>
                        <a:schemeClr val="dk1"/>
                      </a:solidFill>
                      <a:latin typeface="Calibri"/>
                      <a:ea typeface="Calibri"/>
                      <a:cs typeface="Calibri"/>
                      <a:sym typeface="Calibri"/>
                    </a:rPr>
                    <a:t> One45/PAL block/handouts</a:t>
                  </a:r>
                  <a:r>
                    <a:rPr lang="en-US" sz="1600" b="0"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600">
                      <a:solidFill>
                        <a:schemeClr val="dk1"/>
                      </a:solidFill>
                      <a:latin typeface="Calibri" panose="020F0502020204030204" pitchFamily="34" charset="0"/>
                      <a:ea typeface="Calibri"/>
                      <a:cs typeface="Calibri" panose="020F0502020204030204" pitchFamily="34" charset="0"/>
                      <a:sym typeface="Calibri"/>
                    </a:rPr>
                    <a:t>If not sure, contact Danielle Halbert</a:t>
                  </a:r>
                </a:p>
                <a:p>
                  <a:r>
                    <a:rPr lang="en-US" sz="1600">
                      <a:latin typeface="Calibri" panose="020F0502020204030204" pitchFamily="34" charset="0"/>
                      <a:cs typeface="Calibri" panose="020F0502020204030204" pitchFamily="34" charset="0"/>
                      <a:hlinkClick r:id="rId5"/>
                    </a:rPr>
                    <a:t>dezamora@arizona.edu</a:t>
                  </a:r>
                  <a:endParaRPr lang="en-US" sz="1600">
                    <a:latin typeface="Calibri" panose="020F0502020204030204" pitchFamily="34" charset="0"/>
                    <a:cs typeface="Calibri" panose="020F0502020204030204" pitchFamily="34" charset="0"/>
                  </a:endParaRPr>
                </a:p>
                <a:p>
                  <a:r>
                    <a:rPr lang="en-US" sz="1600">
                      <a:solidFill>
                        <a:srgbClr val="FF0000"/>
                      </a:solidFill>
                      <a:latin typeface="Calibri"/>
                      <a:ea typeface="Calibri"/>
                      <a:cs typeface="Calibri"/>
                      <a:sym typeface="Calibri"/>
                    </a:rPr>
                    <a:t>Allow 4-6 weeks for new AA</a:t>
                  </a:r>
                  <a:endParaRPr lang="en-US" sz="1600" i="0" u="none" strike="noStrike" cap="none" baseline="0">
                    <a:solidFill>
                      <a:srgbClr val="FF0000"/>
                    </a:solidFill>
                    <a:latin typeface="Calibri"/>
                    <a:ea typeface="Calibri"/>
                    <a:cs typeface="Calibri"/>
                    <a:sym typeface="Calibri"/>
                  </a:endParaRPr>
                </a:p>
              </p:txBody>
            </p:sp>
            <p:sp>
              <p:nvSpPr>
                <p:cNvPr id="15" name="Shape 149"/>
                <p:cNvSpPr/>
                <p:nvPr/>
              </p:nvSpPr>
              <p:spPr>
                <a:xfrm rot="19108476">
                  <a:off x="4425565" y="3577651"/>
                  <a:ext cx="279527" cy="1138587"/>
                </a:xfrm>
                <a:prstGeom prst="downArrow">
                  <a:avLst>
                    <a:gd name="adj1" fmla="val 50000"/>
                    <a:gd name="adj2" fmla="val 50000"/>
                  </a:avLst>
                </a:prstGeom>
                <a:gradFill>
                  <a:gsLst>
                    <a:gs pos="0">
                      <a:srgbClr val="3E7FCE"/>
                    </a:gs>
                    <a:gs pos="100000">
                      <a:srgbClr val="BFDCFF"/>
                    </a:gs>
                  </a:gsLst>
                  <a:lin ang="16200000" scaled="0"/>
                </a:gradFill>
                <a:ln w="9525" cap="flat">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4" name="TextBox 3"/>
                <p:cNvSpPr txBox="1"/>
                <p:nvPr/>
              </p:nvSpPr>
              <p:spPr>
                <a:xfrm>
                  <a:off x="5262684" y="2807190"/>
                  <a:ext cx="3297698" cy="1355024"/>
                </a:xfrm>
                <a:prstGeom prst="rect">
                  <a:avLst/>
                </a:prstGeom>
                <a:noFill/>
                <a:ln>
                  <a:solidFill>
                    <a:schemeClr val="accent1"/>
                  </a:solidFill>
                  <a:prstDash val="solid"/>
                </a:ln>
              </p:spPr>
              <p:txBody>
                <a:bodyPr wrap="none" rtlCol="0">
                  <a:spAutoFit/>
                </a:bodyPr>
                <a:lstStyle/>
                <a:p>
                  <a:r>
                    <a:rPr lang="en-US" b="1" dirty="0"/>
                    <a:t>Block director’s approval</a:t>
                  </a:r>
                  <a:endParaRPr lang="en-US" sz="1000" dirty="0"/>
                </a:p>
                <a:p>
                  <a:r>
                    <a:rPr lang="en-US" dirty="0"/>
                    <a:t>“NOT approved” categories</a:t>
                  </a:r>
                </a:p>
                <a:p>
                  <a:pPr marL="285750" indent="-285750">
                    <a:buFont typeface="Arial"/>
                    <a:buChar char="•"/>
                  </a:pPr>
                  <a:r>
                    <a:rPr lang="en-US" dirty="0"/>
                    <a:t>Family member preceptor (COI)</a:t>
                  </a:r>
                </a:p>
                <a:p>
                  <a:pPr marL="285750" indent="-285750">
                    <a:buFont typeface="Arial"/>
                    <a:buChar char="•"/>
                  </a:pPr>
                  <a:r>
                    <a:rPr lang="en-US" dirty="0"/>
                    <a:t>No AA</a:t>
                  </a:r>
                </a:p>
                <a:p>
                  <a:pPr marL="285750" indent="-285750">
                    <a:buFont typeface="Arial"/>
                    <a:buChar char="•"/>
                  </a:pPr>
                  <a:r>
                    <a:rPr lang="en-US" dirty="0"/>
                    <a:t>Board action pending preceptor/site</a:t>
                  </a:r>
                </a:p>
                <a:p>
                  <a:pPr marL="285750" indent="-285750">
                    <a:buFont typeface="Arial"/>
                    <a:buChar char="•"/>
                  </a:pPr>
                  <a:r>
                    <a:rPr lang="en-US" dirty="0"/>
                    <a:t>Others</a:t>
                  </a:r>
                </a:p>
              </p:txBody>
            </p:sp>
          </p:grpSp>
          <p:sp>
            <p:nvSpPr>
              <p:cNvPr id="2" name="Shape 149">
                <a:extLst>
                  <a:ext uri="{FF2B5EF4-FFF2-40B4-BE49-F238E27FC236}">
                    <a16:creationId xmlns:a16="http://schemas.microsoft.com/office/drawing/2014/main" id="{4D7ABBA9-AC4D-B6FC-1C8D-2914B5E7052A}"/>
                  </a:ext>
                </a:extLst>
              </p:cNvPr>
              <p:cNvSpPr/>
              <p:nvPr/>
            </p:nvSpPr>
            <p:spPr>
              <a:xfrm>
                <a:off x="6395400" y="2130281"/>
                <a:ext cx="325726" cy="316415"/>
              </a:xfrm>
              <a:prstGeom prst="downArrow">
                <a:avLst>
                  <a:gd name="adj1" fmla="val 50000"/>
                  <a:gd name="adj2" fmla="val 50000"/>
                </a:avLst>
              </a:prstGeom>
              <a:gradFill>
                <a:gsLst>
                  <a:gs pos="0">
                    <a:srgbClr val="3E7FCE"/>
                  </a:gs>
                  <a:gs pos="100000">
                    <a:srgbClr val="BFDCFF"/>
                  </a:gs>
                </a:gsLst>
                <a:lin ang="16200000" scaled="0"/>
              </a:gradFill>
              <a:ln w="9525" cap="flat">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grpSp>
        <p:sp>
          <p:nvSpPr>
            <p:cNvPr id="8" name="TextBox 7">
              <a:extLst>
                <a:ext uri="{FF2B5EF4-FFF2-40B4-BE49-F238E27FC236}">
                  <a16:creationId xmlns:a16="http://schemas.microsoft.com/office/drawing/2014/main" id="{A084D9D2-62AA-0E31-39A6-D65371965915}"/>
                </a:ext>
              </a:extLst>
            </p:cNvPr>
            <p:cNvSpPr txBox="1"/>
            <p:nvPr/>
          </p:nvSpPr>
          <p:spPr>
            <a:xfrm>
              <a:off x="611257" y="809471"/>
              <a:ext cx="3580585" cy="369332"/>
            </a:xfrm>
            <a:prstGeom prst="rect">
              <a:avLst/>
            </a:prstGeom>
            <a:noFill/>
            <a:ln>
              <a:solidFill>
                <a:schemeClr val="accent1"/>
              </a:solidFill>
            </a:ln>
          </p:spPr>
          <p:txBody>
            <a:bodyPr wrap="square">
              <a:spAutoFit/>
            </a:bodyPr>
            <a:lstStyle/>
            <a:p>
              <a:pPr marR="0" lvl="0" algn="l" rtl="0">
                <a:spcBef>
                  <a:spcPts val="0"/>
                </a:spcBef>
                <a:buSzPct val="25000"/>
              </a:pPr>
              <a:r>
                <a:rPr lang="en-US" sz="1800" b="1" i="0" u="none" strike="noStrike" cap="none" baseline="0" dirty="0">
                  <a:solidFill>
                    <a:schemeClr val="dk1"/>
                  </a:solidFill>
                  <a:latin typeface="Calibri"/>
                  <a:ea typeface="Calibri"/>
                  <a:cs typeface="Calibri"/>
                  <a:sym typeface="Calibri"/>
                </a:rPr>
                <a:t>1.  Identify preceptors</a:t>
              </a:r>
            </a:p>
          </p:txBody>
        </p:sp>
        <p:sp>
          <p:nvSpPr>
            <p:cNvPr id="9" name="Shape 149">
              <a:extLst>
                <a:ext uri="{FF2B5EF4-FFF2-40B4-BE49-F238E27FC236}">
                  <a16:creationId xmlns:a16="http://schemas.microsoft.com/office/drawing/2014/main" id="{848F4DAA-7349-1267-37F7-C4228EDFB446}"/>
                </a:ext>
              </a:extLst>
            </p:cNvPr>
            <p:cNvSpPr/>
            <p:nvPr/>
          </p:nvSpPr>
          <p:spPr>
            <a:xfrm>
              <a:off x="2093453" y="1190728"/>
              <a:ext cx="465175" cy="369332"/>
            </a:xfrm>
            <a:prstGeom prst="downArrow">
              <a:avLst>
                <a:gd name="adj1" fmla="val 50000"/>
                <a:gd name="adj2" fmla="val 50000"/>
              </a:avLst>
            </a:prstGeom>
            <a:gradFill>
              <a:gsLst>
                <a:gs pos="0">
                  <a:srgbClr val="3E7FCE"/>
                </a:gs>
                <a:gs pos="100000">
                  <a:srgbClr val="BFDCFF"/>
                </a:gs>
              </a:gsLst>
              <a:lin ang="16200000" scaled="0"/>
            </a:gradFill>
            <a:ln w="9525" cap="flat">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gr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grpSp>
        <p:nvGrpSpPr>
          <p:cNvPr id="2" name="Group 1">
            <a:extLst>
              <a:ext uri="{FF2B5EF4-FFF2-40B4-BE49-F238E27FC236}">
                <a16:creationId xmlns:a16="http://schemas.microsoft.com/office/drawing/2014/main" id="{94A91550-627A-F2C7-856A-A92487E6C50A}"/>
              </a:ext>
            </a:extLst>
          </p:cNvPr>
          <p:cNvGrpSpPr/>
          <p:nvPr/>
        </p:nvGrpSpPr>
        <p:grpSpPr>
          <a:xfrm>
            <a:off x="928698" y="490320"/>
            <a:ext cx="7859932" cy="5823005"/>
            <a:chOff x="928698" y="490320"/>
            <a:chExt cx="7859932" cy="5823005"/>
          </a:xfrm>
        </p:grpSpPr>
        <p:sp>
          <p:nvSpPr>
            <p:cNvPr id="130" name="Shape 130"/>
            <p:cNvSpPr txBox="1"/>
            <p:nvPr/>
          </p:nvSpPr>
          <p:spPr>
            <a:xfrm>
              <a:off x="928698" y="490320"/>
              <a:ext cx="7859932" cy="51807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1" i="0" strike="noStrike" cap="none" baseline="0" dirty="0">
                  <a:solidFill>
                    <a:srgbClr val="FF0000"/>
                  </a:solidFill>
                  <a:latin typeface="Calibri"/>
                  <a:ea typeface="Calibri"/>
                  <a:cs typeface="Calibri"/>
                  <a:sym typeface="Calibri"/>
                </a:rPr>
                <a:t>PAL Activities </a:t>
              </a:r>
              <a:r>
                <a:rPr lang="en-US" sz="2400" b="1" i="0" strike="noStrike" cap="none" baseline="0" dirty="0">
                  <a:solidFill>
                    <a:schemeClr val="dk1"/>
                  </a:solidFill>
                  <a:latin typeface="Calibri"/>
                  <a:ea typeface="Calibri"/>
                  <a:cs typeface="Calibri"/>
                  <a:sym typeface="Calibri"/>
                </a:rPr>
                <a:t>of your choice (see syllabus and more):</a:t>
              </a:r>
            </a:p>
            <a:p>
              <a:pPr marL="342900" lvl="0" indent="-342900">
                <a:buFont typeface="Arial"/>
                <a:buChar char="•"/>
              </a:pPr>
              <a:r>
                <a:rPr lang="en-US" sz="1800" dirty="0">
                  <a:latin typeface="Calibri"/>
                  <a:cs typeface="Calibri"/>
                </a:rPr>
                <a:t>Block/Course/Competency remediation</a:t>
              </a:r>
            </a:p>
            <a:p>
              <a:pPr marL="342900" lvl="0" indent="-342900">
                <a:buFont typeface="Arial"/>
                <a:buChar char="•"/>
              </a:pPr>
              <a:r>
                <a:rPr lang="en-US" sz="1800" dirty="0">
                  <a:latin typeface="Calibri"/>
                  <a:cs typeface="Calibri"/>
                </a:rPr>
                <a:t>Continued CCE work</a:t>
              </a:r>
            </a:p>
            <a:p>
              <a:pPr marL="342900" lvl="0" indent="-342900">
                <a:buFont typeface="Arial"/>
                <a:buChar char="•"/>
              </a:pPr>
              <a:r>
                <a:rPr lang="en-US" sz="1800" dirty="0">
                  <a:latin typeface="Calibri"/>
                  <a:cs typeface="Calibri"/>
                </a:rPr>
                <a:t>Clinical experiences</a:t>
              </a:r>
              <a:r>
                <a:rPr lang="en-US" sz="1800" dirty="0">
                  <a:solidFill>
                    <a:schemeClr val="tx1"/>
                  </a:solidFill>
                  <a:latin typeface="Calibri"/>
                  <a:cs typeface="Calibri"/>
                </a:rPr>
                <a:t>*</a:t>
              </a:r>
            </a:p>
            <a:p>
              <a:pPr marL="342900" lvl="0" indent="-342900">
                <a:buFont typeface="Arial"/>
                <a:buChar char="•"/>
              </a:pPr>
              <a:r>
                <a:rPr lang="en-US" sz="1800" b="1" dirty="0">
                  <a:latin typeface="Calibri"/>
                  <a:cs typeface="Calibri"/>
                </a:rPr>
                <a:t>Continued Scholarly Project work</a:t>
              </a:r>
            </a:p>
            <a:p>
              <a:pPr marL="342900" lvl="0" indent="-342900">
                <a:buFont typeface="Arial"/>
                <a:buChar char="•"/>
              </a:pPr>
              <a:r>
                <a:rPr lang="en-US" sz="1800" dirty="0">
                  <a:latin typeface="Calibri"/>
                  <a:cs typeface="Calibri"/>
                </a:rPr>
                <a:t>Research NOT related to Scholarly Project work</a:t>
              </a:r>
            </a:p>
            <a:p>
              <a:pPr marL="342900" lvl="0" indent="-342900">
                <a:buFont typeface="Arial"/>
                <a:buChar char="•"/>
              </a:pPr>
              <a:r>
                <a:rPr lang="en-US" sz="1800" dirty="0">
                  <a:latin typeface="Calibri"/>
                  <a:cs typeface="Calibri"/>
                </a:rPr>
                <a:t>Global Health (e.g. GH Course, Dominican Republic Trip)</a:t>
              </a:r>
            </a:p>
            <a:p>
              <a:pPr marL="342900" lvl="0" indent="-342900">
                <a:buFont typeface="Arial"/>
                <a:buChar char="•"/>
              </a:pPr>
              <a:r>
                <a:rPr lang="en-US" sz="1800" dirty="0">
                  <a:latin typeface="Calibri"/>
                  <a:cs typeface="Calibri"/>
                </a:rPr>
                <a:t>Rural Health Professional Program (RHPP)</a:t>
              </a:r>
            </a:p>
            <a:p>
              <a:pPr marL="342900" lvl="0" indent="-342900">
                <a:buFont typeface="Arial"/>
                <a:buChar char="•"/>
              </a:pPr>
              <a:r>
                <a:rPr lang="en-US" sz="1800" dirty="0">
                  <a:latin typeface="Calibri"/>
                  <a:cs typeface="Calibri"/>
                </a:rPr>
                <a:t>Service Learning (e.g. CHIP, Diabetes Camp)</a:t>
              </a:r>
            </a:p>
            <a:p>
              <a:pPr marL="342900" lvl="0" indent="-342900">
                <a:buFont typeface="Arial"/>
                <a:buChar char="•"/>
              </a:pPr>
              <a:r>
                <a:rPr lang="en-US" sz="1800" dirty="0">
                  <a:latin typeface="Calibri"/>
                  <a:cs typeface="Calibri"/>
                </a:rPr>
                <a:t>Other Certificate of Distinction work (e.g. Primary Care Scholars)</a:t>
              </a:r>
            </a:p>
            <a:p>
              <a:pPr marL="342900" lvl="0" indent="-342900">
                <a:buFont typeface="Arial"/>
                <a:buChar char="•"/>
              </a:pPr>
              <a:r>
                <a:rPr lang="en-US" sz="1800" dirty="0">
                  <a:latin typeface="Calibri"/>
                  <a:cs typeface="Calibri"/>
                </a:rPr>
                <a:t>Leadership training (e.g. AAMC conference, COM Committee, Military Officer Training)</a:t>
              </a:r>
            </a:p>
            <a:p>
              <a:pPr marL="342900" lvl="0" indent="-342900">
                <a:buFont typeface="Arial"/>
                <a:buChar char="•"/>
              </a:pPr>
              <a:r>
                <a:rPr lang="en-US" sz="1800" dirty="0">
                  <a:latin typeface="Calibri"/>
                  <a:cs typeface="Calibri"/>
                </a:rPr>
                <a:t>Master’s degree program in Public Health (MPH)</a:t>
              </a:r>
            </a:p>
            <a:p>
              <a:pPr marL="342900" lvl="0" indent="-342900">
                <a:buFont typeface="Arial"/>
                <a:buChar char="•"/>
              </a:pPr>
              <a:r>
                <a:rPr lang="en-US" sz="1800" dirty="0">
                  <a:latin typeface="Calibri"/>
                  <a:cs typeface="Calibri"/>
                </a:rPr>
                <a:t>Enrichment Elective (e.g. Step 1, Medical Spanish, lots more on </a:t>
              </a:r>
              <a:r>
                <a:rPr lang="en-US" sz="1800" dirty="0">
                  <a:solidFill>
                    <a:srgbClr val="0432FF"/>
                  </a:solidFill>
                  <a:latin typeface="Calibri"/>
                  <a:cs typeface="Calibri"/>
                </a:rPr>
                <a:t>PAL Bulletin</a:t>
              </a:r>
              <a:r>
                <a:rPr lang="en-US" sz="1800" dirty="0">
                  <a:latin typeface="Calibri"/>
                  <a:cs typeface="Calibri"/>
                </a:rPr>
                <a:t>)</a:t>
              </a:r>
              <a:r>
                <a:rPr lang="en-US" sz="1800" b="1" baseline="30000" dirty="0">
                  <a:solidFill>
                    <a:srgbClr val="FF0000"/>
                  </a:solidFill>
                  <a:latin typeface="Calibri"/>
                  <a:ea typeface="Calibri"/>
                  <a:cs typeface="Calibri"/>
                  <a:sym typeface="Calibri"/>
                </a:rPr>
                <a:t> §</a:t>
              </a:r>
              <a:endParaRPr lang="en-US" sz="1800" b="1" dirty="0">
                <a:latin typeface="Calibri"/>
                <a:cs typeface="Calibri"/>
              </a:endParaRPr>
            </a:p>
            <a:p>
              <a:pPr marL="342900" lvl="0" indent="-342900">
                <a:buFont typeface="Arial"/>
                <a:buChar char="•"/>
              </a:pPr>
              <a:r>
                <a:rPr lang="en-US" sz="1800" dirty="0">
                  <a:latin typeface="Calibri"/>
                  <a:cs typeface="Calibri"/>
                </a:rPr>
                <a:t>Other* (PAL Director approval required)</a:t>
              </a:r>
            </a:p>
          </p:txBody>
        </p:sp>
        <p:sp>
          <p:nvSpPr>
            <p:cNvPr id="4" name="TextBox 3">
              <a:extLst>
                <a:ext uri="{FF2B5EF4-FFF2-40B4-BE49-F238E27FC236}">
                  <a16:creationId xmlns:a16="http://schemas.microsoft.com/office/drawing/2014/main" id="{B168F9CA-1B66-834D-A218-312896F7E4AE}"/>
                </a:ext>
              </a:extLst>
            </p:cNvPr>
            <p:cNvSpPr txBox="1"/>
            <p:nvPr/>
          </p:nvSpPr>
          <p:spPr>
            <a:xfrm>
              <a:off x="1277668" y="5482328"/>
              <a:ext cx="6588663" cy="830997"/>
            </a:xfrm>
            <a:prstGeom prst="rect">
              <a:avLst/>
            </a:prstGeom>
            <a:noFill/>
          </p:spPr>
          <p:txBody>
            <a:bodyPr wrap="none" rtlCol="0">
              <a:spAutoFit/>
            </a:bodyPr>
            <a:lstStyle/>
            <a:p>
              <a:r>
                <a:rPr lang="en-US" sz="1600" b="1">
                  <a:solidFill>
                    <a:schemeClr val="tx1"/>
                  </a:solidFill>
                  <a:latin typeface="Calibri" panose="020F0502020204030204" pitchFamily="34" charset="0"/>
                  <a:cs typeface="Calibri" panose="020F0502020204030204" pitchFamily="34" charset="0"/>
                </a:rPr>
                <a:t>PAL SP </a:t>
              </a:r>
              <a:r>
                <a:rPr lang="mr-IN" sz="1600">
                  <a:solidFill>
                    <a:schemeClr val="tx1"/>
                  </a:solidFill>
                  <a:latin typeface="Calibri" panose="020F0502020204030204" pitchFamily="34" charset="0"/>
                  <a:cs typeface="Calibri"/>
                </a:rPr>
                <a:t>–</a:t>
              </a:r>
              <a:r>
                <a:rPr lang="en-US" sz="1600">
                  <a:solidFill>
                    <a:schemeClr val="tx1"/>
                  </a:solidFill>
                  <a:latin typeface="Calibri" panose="020F0502020204030204" pitchFamily="34" charset="0"/>
                  <a:cs typeface="Calibri" panose="020F0502020204030204" pitchFamily="34" charset="0"/>
                </a:rPr>
                <a:t> </a:t>
              </a:r>
              <a:r>
                <a:rPr lang="en-US" sz="1600">
                  <a:latin typeface="Calibri" panose="020F0502020204030204" pitchFamily="34" charset="0"/>
                  <a:cs typeface="Calibri" panose="020F0502020204030204" pitchFamily="34" charset="0"/>
                </a:rPr>
                <a:t>NO PAL credit for prospectus, IRB, meeting w/mentors, reading, </a:t>
              </a:r>
              <a:r>
                <a:rPr lang="en-US" sz="1600" err="1">
                  <a:latin typeface="Calibri" panose="020F0502020204030204" pitchFamily="34" charset="0"/>
                  <a:cs typeface="Calibri" panose="020F0502020204030204" pitchFamily="34" charset="0"/>
                </a:rPr>
                <a:t>etc</a:t>
              </a:r>
              <a:endParaRPr lang="en-US" sz="1600">
                <a:latin typeface="Calibri" panose="020F0502020204030204" pitchFamily="34" charset="0"/>
                <a:cs typeface="Calibri" panose="020F0502020204030204" pitchFamily="34" charset="0"/>
              </a:endParaRPr>
            </a:p>
            <a:p>
              <a:r>
                <a:rPr lang="en-US" sz="1600">
                  <a:solidFill>
                    <a:schemeClr val="tx1"/>
                  </a:solidFill>
                  <a:latin typeface="Calibri" panose="020F0502020204030204" pitchFamily="34" charset="0"/>
                  <a:cs typeface="Calibri" panose="020F0502020204030204" pitchFamily="34" charset="0"/>
                </a:rPr>
                <a:t>	Dr. Joseph </a:t>
              </a:r>
              <a:r>
                <a:rPr lang="en-US" sz="1600" err="1">
                  <a:solidFill>
                    <a:schemeClr val="tx1"/>
                  </a:solidFill>
                  <a:latin typeface="Calibri" panose="020F0502020204030204" pitchFamily="34" charset="0"/>
                  <a:cs typeface="Calibri" panose="020F0502020204030204" pitchFamily="34" charset="0"/>
                </a:rPr>
                <a:t>Stapczynski</a:t>
              </a:r>
              <a:r>
                <a:rPr lang="en-US" sz="1600">
                  <a:solidFill>
                    <a:schemeClr val="tx1"/>
                  </a:solidFill>
                  <a:latin typeface="Calibri" panose="020F0502020204030204" pitchFamily="34" charset="0"/>
                  <a:cs typeface="Calibri" panose="020F0502020204030204" pitchFamily="34" charset="0"/>
                </a:rPr>
                <a:t> </a:t>
              </a:r>
              <a:r>
                <a:rPr lang="en-US" sz="1600">
                  <a:latin typeface="Calibri" panose="020F0502020204030204" pitchFamily="34" charset="0"/>
                  <a:cs typeface="Calibri" panose="020F0502020204030204" pitchFamily="34" charset="0"/>
                </a:rPr>
                <a:t> </a:t>
              </a:r>
              <a:r>
                <a:rPr lang="en-US" sz="1600">
                  <a:latin typeface="Calibri" panose="020F0502020204030204" pitchFamily="34" charset="0"/>
                  <a:cs typeface="Calibri" panose="020F0502020204030204" pitchFamily="34" charset="0"/>
                  <a:hlinkClick r:id="rId3"/>
                </a:rPr>
                <a:t>jsstapczynski@arizona.edu</a:t>
              </a:r>
              <a:endParaRPr lang="en-US" sz="1600">
                <a:latin typeface="Calibri" panose="020F0502020204030204" pitchFamily="34" charset="0"/>
                <a:cs typeface="Calibri" panose="020F0502020204030204" pitchFamily="34" charset="0"/>
              </a:endParaRPr>
            </a:p>
            <a:p>
              <a:r>
                <a:rPr lang="en-US" sz="1600">
                  <a:latin typeface="Calibri" panose="020F0502020204030204" pitchFamily="34" charset="0"/>
                  <a:cs typeface="Calibri" panose="020F0502020204030204" pitchFamily="34" charset="0"/>
                </a:rPr>
                <a:t>	Sarai Alvarado </a:t>
              </a:r>
              <a:r>
                <a:rPr lang="en-US" sz="1600">
                  <a:latin typeface="Calibri" panose="020F0502020204030204" pitchFamily="34" charset="0"/>
                  <a:cs typeface="Calibri" panose="020F0502020204030204" pitchFamily="34" charset="0"/>
                  <a:hlinkClick r:id="rId4"/>
                </a:rPr>
                <a:t>salvarado@arizona.edu</a:t>
              </a:r>
              <a:r>
                <a:rPr lang="en-US" sz="1600">
                  <a:latin typeface="Calibri" panose="020F0502020204030204" pitchFamily="34" charset="0"/>
                  <a:cs typeface="Calibri" panose="020F0502020204030204" pitchFamily="34" charset="0"/>
                </a:rPr>
                <a:t> 	</a:t>
              </a:r>
            </a:p>
          </p:txBody>
        </p:sp>
      </p:grpSp>
    </p:spTree>
    <p:extLst>
      <p:ext uri="{BB962C8B-B14F-4D97-AF65-F5344CB8AC3E}">
        <p14:creationId xmlns:p14="http://schemas.microsoft.com/office/powerpoint/2010/main" val="3835128246"/>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5BAF93-13CA-436F-9F6E-D1110EE8ADA6}"/>
              </a:ext>
            </a:extLst>
          </p:cNvPr>
          <p:cNvSpPr txBox="1"/>
          <p:nvPr/>
        </p:nvSpPr>
        <p:spPr>
          <a:xfrm>
            <a:off x="483772" y="491730"/>
            <a:ext cx="8273861" cy="6209392"/>
          </a:xfrm>
          <a:prstGeom prst="rect">
            <a:avLst/>
          </a:prstGeom>
          <a:noFill/>
        </p:spPr>
        <p:txBody>
          <a:bodyPr wrap="square" rtlCol="0">
            <a:spAutoFit/>
          </a:bodyPr>
          <a:lstStyle/>
          <a:p>
            <a:r>
              <a:rPr lang="en-US" sz="2400" i="1">
                <a:solidFill>
                  <a:schemeClr val="accent2">
                    <a:lumMod val="50000"/>
                  </a:schemeClr>
                </a:solidFill>
              </a:rPr>
              <a:t>SP and Research Hours in the PAL Block - Stapczynski</a:t>
            </a:r>
          </a:p>
          <a:p>
            <a:endParaRPr lang="en-US"/>
          </a:p>
          <a:p>
            <a:pPr marL="257175" indent="-257175">
              <a:buAutoNum type="arabicPeriod"/>
            </a:pPr>
            <a:r>
              <a:rPr lang="en-US" sz="1600"/>
              <a:t>We strongly encourage you to use PAL hours for SP and/or other research projects.  This is your opportunity to get a strong start on research projects. Progress made during the PAL Block strongly predicts successful SP completion. Time will be more limited after the PAL block.</a:t>
            </a:r>
          </a:p>
          <a:p>
            <a:pPr marL="257175" indent="-257175">
              <a:buAutoNum type="arabicPeriod"/>
            </a:pPr>
            <a:r>
              <a:rPr lang="en-US" sz="1600"/>
              <a:t>PAL hours for research need to be in the form of deliverable work. Some examples include review 100 patient charts, run 20 Western blots, disseminate 50 surveys, run analysis on HCUP data with biostatistician, complete 10 rat surgeries, create survey to be used, etc.</a:t>
            </a:r>
          </a:p>
          <a:p>
            <a:pPr marL="257175" indent="-257175">
              <a:buAutoNum type="arabicPeriod"/>
            </a:pPr>
            <a:r>
              <a:rPr lang="en-US" sz="1600">
                <a:highlight>
                  <a:srgbClr val="FFFF00"/>
                </a:highlight>
              </a:rPr>
              <a:t>Examples of unacceptable PAL research hours: read 10 journal articles, construct my IRB application, meet with my mentor, complete Prospectus, learn how to use Redcap,</a:t>
            </a:r>
            <a:r>
              <a:rPr lang="en-US" sz="1600"/>
              <a:t> </a:t>
            </a:r>
            <a:r>
              <a:rPr lang="en-US" sz="1600">
                <a:highlight>
                  <a:srgbClr val="FFFF00"/>
                </a:highlight>
              </a:rPr>
              <a:t>etc. </a:t>
            </a:r>
            <a:r>
              <a:rPr lang="en-US" sz="1600"/>
              <a:t>There can be exceptions here, so contact me to see how to budget PAL research hours.</a:t>
            </a:r>
          </a:p>
          <a:p>
            <a:pPr marL="257175" indent="-257175">
              <a:buAutoNum type="arabicPeriod"/>
            </a:pPr>
            <a:r>
              <a:rPr lang="en-US" sz="1600"/>
              <a:t>PAL research hours can change during the PAL block. That is expected. Just correspond with me by email or in person to revise your planned research hours.</a:t>
            </a:r>
          </a:p>
          <a:p>
            <a:pPr marL="257175" indent="-257175">
              <a:buFontTx/>
              <a:buAutoNum type="arabicPeriod"/>
            </a:pPr>
            <a:r>
              <a:rPr lang="en-US" sz="1600"/>
              <a:t>If you are going to use PAL hours for SP or other second research projects you need to </a:t>
            </a:r>
            <a:r>
              <a:rPr lang="en-US" sz="1600" u="sng"/>
              <a:t>meet with Dr. Stapczynski</a:t>
            </a:r>
            <a:r>
              <a:rPr lang="en-US" sz="1600"/>
              <a:t> in person, by phone, by ZOOM, or by email to describe your planned research activities prior to 5/3/2024 to receive approval for PAL research hours.</a:t>
            </a:r>
          </a:p>
          <a:p>
            <a:pPr marL="257175" indent="-257175">
              <a:buAutoNum type="arabicPeriod"/>
            </a:pPr>
            <a:endParaRPr lang="en-US" sz="1600"/>
          </a:p>
          <a:p>
            <a:r>
              <a:rPr lang="en-US" sz="1600"/>
              <a:t>Joseph S Stapczynski MD</a:t>
            </a:r>
          </a:p>
          <a:p>
            <a:r>
              <a:rPr lang="en-US" sz="1600">
                <a:hlinkClick r:id="rId2"/>
              </a:rPr>
              <a:t>jsstapczynski@arizona.edu</a:t>
            </a:r>
            <a:endParaRPr lang="en-US" sz="1600"/>
          </a:p>
          <a:p>
            <a:pPr marL="257175" indent="-257175">
              <a:buAutoNum type="arabicPeriod"/>
            </a:pPr>
            <a:endParaRPr lang="en-US" sz="1050"/>
          </a:p>
        </p:txBody>
      </p:sp>
    </p:spTree>
    <p:extLst>
      <p:ext uri="{BB962C8B-B14F-4D97-AF65-F5344CB8AC3E}">
        <p14:creationId xmlns:p14="http://schemas.microsoft.com/office/powerpoint/2010/main" val="2939142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a:extLst>
            <a:ext uri="{FF2B5EF4-FFF2-40B4-BE49-F238E27FC236}">
              <a16:creationId xmlns:a16="http://schemas.microsoft.com/office/drawing/2014/main" id="{3EB2DC11-E674-E57D-A9F4-48AAD7FF9461}"/>
            </a:ext>
          </a:extLst>
        </p:cNvPr>
        <p:cNvGrpSpPr/>
        <p:nvPr/>
      </p:nvGrpSpPr>
      <p:grpSpPr>
        <a:xfrm>
          <a:off x="0" y="0"/>
          <a:ext cx="0" cy="0"/>
          <a:chOff x="0" y="0"/>
          <a:chExt cx="0" cy="0"/>
        </a:xfrm>
      </p:grpSpPr>
      <p:grpSp>
        <p:nvGrpSpPr>
          <p:cNvPr id="2" name="Group 1">
            <a:extLst>
              <a:ext uri="{FF2B5EF4-FFF2-40B4-BE49-F238E27FC236}">
                <a16:creationId xmlns:a16="http://schemas.microsoft.com/office/drawing/2014/main" id="{15E41166-EA7D-7244-03C7-5031A942DD9B}"/>
              </a:ext>
            </a:extLst>
          </p:cNvPr>
          <p:cNvGrpSpPr/>
          <p:nvPr/>
        </p:nvGrpSpPr>
        <p:grpSpPr>
          <a:xfrm>
            <a:off x="928698" y="490320"/>
            <a:ext cx="7859932" cy="5823005"/>
            <a:chOff x="928698" y="490320"/>
            <a:chExt cx="7859932" cy="5823005"/>
          </a:xfrm>
        </p:grpSpPr>
        <p:sp>
          <p:nvSpPr>
            <p:cNvPr id="130" name="Shape 130">
              <a:extLst>
                <a:ext uri="{FF2B5EF4-FFF2-40B4-BE49-F238E27FC236}">
                  <a16:creationId xmlns:a16="http://schemas.microsoft.com/office/drawing/2014/main" id="{43E1E64C-C9CC-02A7-9994-5CEF41DBF317}"/>
                </a:ext>
              </a:extLst>
            </p:cNvPr>
            <p:cNvSpPr txBox="1"/>
            <p:nvPr/>
          </p:nvSpPr>
          <p:spPr>
            <a:xfrm>
              <a:off x="928698" y="490320"/>
              <a:ext cx="7859932" cy="51807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1" i="0" strike="noStrike" cap="none" baseline="0" dirty="0">
                  <a:solidFill>
                    <a:srgbClr val="FF0000"/>
                  </a:solidFill>
                  <a:latin typeface="Calibri"/>
                  <a:ea typeface="Calibri"/>
                  <a:cs typeface="Calibri"/>
                  <a:sym typeface="Calibri"/>
                </a:rPr>
                <a:t>PAL Activities </a:t>
              </a:r>
              <a:r>
                <a:rPr lang="en-US" sz="2400" b="1" i="0" strike="noStrike" cap="none" baseline="0" dirty="0">
                  <a:solidFill>
                    <a:schemeClr val="dk1"/>
                  </a:solidFill>
                  <a:latin typeface="Calibri"/>
                  <a:ea typeface="Calibri"/>
                  <a:cs typeface="Calibri"/>
                  <a:sym typeface="Calibri"/>
                </a:rPr>
                <a:t>of your choice (see syllabus and more):</a:t>
              </a:r>
            </a:p>
            <a:p>
              <a:pPr marL="342900" lvl="0" indent="-342900">
                <a:buFont typeface="Arial"/>
                <a:buChar char="•"/>
              </a:pPr>
              <a:r>
                <a:rPr lang="en-US" sz="1800" dirty="0">
                  <a:latin typeface="Calibri"/>
                  <a:cs typeface="Calibri"/>
                </a:rPr>
                <a:t>Block/Course/Competency remediation</a:t>
              </a:r>
            </a:p>
            <a:p>
              <a:pPr marL="342900" lvl="0" indent="-342900">
                <a:buFont typeface="Arial"/>
                <a:buChar char="•"/>
              </a:pPr>
              <a:r>
                <a:rPr lang="en-US" sz="1800" dirty="0">
                  <a:latin typeface="Calibri"/>
                  <a:cs typeface="Calibri"/>
                </a:rPr>
                <a:t>Continued CCE work</a:t>
              </a:r>
            </a:p>
            <a:p>
              <a:pPr marL="342900" lvl="0" indent="-342900">
                <a:buFont typeface="Arial"/>
                <a:buChar char="•"/>
              </a:pPr>
              <a:r>
                <a:rPr lang="en-US" sz="1800" dirty="0">
                  <a:latin typeface="Calibri"/>
                  <a:cs typeface="Calibri"/>
                </a:rPr>
                <a:t>Clinical experiences</a:t>
              </a:r>
              <a:r>
                <a:rPr lang="en-US" sz="1800" dirty="0">
                  <a:solidFill>
                    <a:schemeClr val="tx1"/>
                  </a:solidFill>
                  <a:latin typeface="Calibri"/>
                  <a:cs typeface="Calibri"/>
                </a:rPr>
                <a:t>*</a:t>
              </a:r>
            </a:p>
            <a:p>
              <a:pPr marL="342900" lvl="0" indent="-342900">
                <a:buFont typeface="Arial"/>
                <a:buChar char="•"/>
              </a:pPr>
              <a:r>
                <a:rPr lang="en-US" sz="1800" dirty="0">
                  <a:latin typeface="Calibri"/>
                  <a:cs typeface="Calibri"/>
                </a:rPr>
                <a:t>Continued Scholarly Project work</a:t>
              </a:r>
            </a:p>
            <a:p>
              <a:pPr marL="342900" lvl="0" indent="-342900">
                <a:buFont typeface="Arial"/>
                <a:buChar char="•"/>
              </a:pPr>
              <a:r>
                <a:rPr lang="en-US" sz="1800" dirty="0">
                  <a:latin typeface="Calibri"/>
                  <a:cs typeface="Calibri"/>
                </a:rPr>
                <a:t>Research NOT related to Scholarly Project work</a:t>
              </a:r>
            </a:p>
            <a:p>
              <a:pPr marL="342900" lvl="0" indent="-342900">
                <a:buFont typeface="Arial"/>
                <a:buChar char="•"/>
              </a:pPr>
              <a:r>
                <a:rPr lang="en-US" sz="1800" dirty="0">
                  <a:latin typeface="Calibri"/>
                  <a:cs typeface="Calibri"/>
                </a:rPr>
                <a:t>Global Health (e.g. GH Course, Dominican Republic Trip)</a:t>
              </a:r>
            </a:p>
            <a:p>
              <a:pPr marL="342900" lvl="0" indent="-342900">
                <a:buFont typeface="Arial"/>
                <a:buChar char="•"/>
              </a:pPr>
              <a:r>
                <a:rPr lang="en-US" sz="1800" dirty="0">
                  <a:latin typeface="Calibri"/>
                  <a:cs typeface="Calibri"/>
                </a:rPr>
                <a:t>Rural Health Professional Program (RHPP)</a:t>
              </a:r>
            </a:p>
            <a:p>
              <a:pPr marL="342900" lvl="0" indent="-342900">
                <a:buFont typeface="Arial"/>
                <a:buChar char="•"/>
              </a:pPr>
              <a:r>
                <a:rPr lang="en-US" sz="1800" b="1" dirty="0">
                  <a:latin typeface="Calibri"/>
                  <a:cs typeface="Calibri"/>
                </a:rPr>
                <a:t>Service Learning (e.g. CHIP, Diabetes Camp)</a:t>
              </a:r>
            </a:p>
            <a:p>
              <a:pPr marL="342900" lvl="0" indent="-342900">
                <a:buFont typeface="Arial"/>
                <a:buChar char="•"/>
              </a:pPr>
              <a:r>
                <a:rPr lang="en-US" sz="1800" dirty="0">
                  <a:latin typeface="Calibri"/>
                  <a:cs typeface="Calibri"/>
                </a:rPr>
                <a:t>Other Certificate of Distinction work (e.g. Primary Care Scholars)</a:t>
              </a:r>
            </a:p>
            <a:p>
              <a:pPr marL="342900" lvl="0" indent="-342900">
                <a:buFont typeface="Arial"/>
                <a:buChar char="•"/>
              </a:pPr>
              <a:r>
                <a:rPr lang="en-US" sz="1800" dirty="0">
                  <a:latin typeface="Calibri"/>
                  <a:cs typeface="Calibri"/>
                </a:rPr>
                <a:t>Leadership training (e.g. AAMC conference, COM Committee, Military Officer Training)</a:t>
              </a:r>
            </a:p>
            <a:p>
              <a:pPr marL="342900" lvl="0" indent="-342900">
                <a:buFont typeface="Arial"/>
                <a:buChar char="•"/>
              </a:pPr>
              <a:r>
                <a:rPr lang="en-US" sz="1800" dirty="0">
                  <a:latin typeface="Calibri"/>
                  <a:cs typeface="Calibri"/>
                </a:rPr>
                <a:t>Master’s degree program in Public Health (MPH)</a:t>
              </a:r>
            </a:p>
            <a:p>
              <a:pPr marL="342900" lvl="0" indent="-342900">
                <a:buFont typeface="Arial"/>
                <a:buChar char="•"/>
              </a:pPr>
              <a:r>
                <a:rPr lang="en-US" sz="1800" dirty="0">
                  <a:latin typeface="Calibri"/>
                  <a:cs typeface="Calibri"/>
                </a:rPr>
                <a:t>Enrichment Elective (e.g. Step 1, Medical Spanish, lots more on </a:t>
              </a:r>
              <a:r>
                <a:rPr lang="en-US" sz="1800" dirty="0">
                  <a:solidFill>
                    <a:srgbClr val="0432FF"/>
                  </a:solidFill>
                  <a:latin typeface="Calibri"/>
                  <a:cs typeface="Calibri"/>
                </a:rPr>
                <a:t>PAL Bulletin</a:t>
              </a:r>
              <a:r>
                <a:rPr lang="en-US" sz="1800" dirty="0">
                  <a:latin typeface="Calibri"/>
                  <a:cs typeface="Calibri"/>
                </a:rPr>
                <a:t>)</a:t>
              </a:r>
              <a:r>
                <a:rPr lang="en-US" sz="1800" b="1" baseline="30000" dirty="0">
                  <a:solidFill>
                    <a:srgbClr val="FF0000"/>
                  </a:solidFill>
                  <a:latin typeface="Calibri"/>
                  <a:ea typeface="Calibri"/>
                  <a:cs typeface="Calibri"/>
                  <a:sym typeface="Calibri"/>
                </a:rPr>
                <a:t> §</a:t>
              </a:r>
              <a:endParaRPr lang="en-US" sz="1800" b="1" dirty="0">
                <a:latin typeface="Calibri"/>
                <a:cs typeface="Calibri"/>
              </a:endParaRPr>
            </a:p>
            <a:p>
              <a:pPr marL="342900" lvl="0" indent="-342900">
                <a:buFont typeface="Arial"/>
                <a:buChar char="•"/>
              </a:pPr>
              <a:r>
                <a:rPr lang="en-US" sz="1800" dirty="0">
                  <a:latin typeface="Calibri"/>
                  <a:cs typeface="Calibri"/>
                </a:rPr>
                <a:t>Other* (PAL Director approval required)</a:t>
              </a:r>
            </a:p>
          </p:txBody>
        </p:sp>
        <p:sp>
          <p:nvSpPr>
            <p:cNvPr id="4" name="TextBox 3">
              <a:extLst>
                <a:ext uri="{FF2B5EF4-FFF2-40B4-BE49-F238E27FC236}">
                  <a16:creationId xmlns:a16="http://schemas.microsoft.com/office/drawing/2014/main" id="{D217BE87-5BC4-EA40-2AF8-FC8817EACD5C}"/>
                </a:ext>
              </a:extLst>
            </p:cNvPr>
            <p:cNvSpPr txBox="1"/>
            <p:nvPr/>
          </p:nvSpPr>
          <p:spPr>
            <a:xfrm>
              <a:off x="1277668" y="5482328"/>
              <a:ext cx="6960560" cy="830997"/>
            </a:xfrm>
            <a:prstGeom prst="rect">
              <a:avLst/>
            </a:prstGeom>
            <a:noFill/>
          </p:spPr>
          <p:txBody>
            <a:bodyPr wrap="none" rtlCol="0">
              <a:spAutoFit/>
            </a:bodyPr>
            <a:lstStyle/>
            <a:p>
              <a:r>
                <a:rPr lang="en-US" sz="1600" b="1">
                  <a:solidFill>
                    <a:schemeClr val="tx1"/>
                  </a:solidFill>
                  <a:latin typeface="Calibri" panose="020F0502020204030204" pitchFamily="34" charset="0"/>
                  <a:cs typeface="Calibri" panose="020F0502020204030204" pitchFamily="34" charset="0"/>
                </a:rPr>
                <a:t>PAL Service Learning - </a:t>
              </a:r>
              <a:r>
                <a:rPr lang="en-US" sz="1600">
                  <a:solidFill>
                    <a:schemeClr val="tx1"/>
                  </a:solidFill>
                  <a:latin typeface="Calibri" panose="020F0502020204030204" pitchFamily="34" charset="0"/>
                  <a:cs typeface="Calibri" panose="020F0502020204030204" pitchFamily="34" charset="0"/>
                </a:rPr>
                <a:t>log in hours via appropriate venues (e.g. </a:t>
              </a:r>
              <a:r>
                <a:rPr lang="en-US" sz="1600" err="1">
                  <a:solidFill>
                    <a:schemeClr val="tx1"/>
                  </a:solidFill>
                  <a:latin typeface="Calibri" panose="020F0502020204030204" pitchFamily="34" charset="0"/>
                  <a:cs typeface="Calibri" panose="020F0502020204030204" pitchFamily="34" charset="0"/>
                </a:rPr>
                <a:t>MobileServe</a:t>
              </a:r>
              <a:r>
                <a:rPr lang="en-US" sz="1600">
                  <a:solidFill>
                    <a:schemeClr val="tx1"/>
                  </a:solidFill>
                  <a:latin typeface="Calibri" panose="020F0502020204030204" pitchFamily="34" charset="0"/>
                  <a:cs typeface="Calibri" panose="020F0502020204030204" pitchFamily="34" charset="0"/>
                </a:rPr>
                <a:t> app)</a:t>
              </a:r>
            </a:p>
            <a:p>
              <a:r>
                <a:rPr lang="en-US" sz="1600">
                  <a:latin typeface="Calibri" panose="020F0502020204030204" pitchFamily="34" charset="0"/>
                  <a:cs typeface="Calibri" panose="020F0502020204030204" pitchFamily="34" charset="0"/>
                </a:rPr>
                <a:t>	Dr. Kareem </a:t>
              </a:r>
              <a:r>
                <a:rPr lang="en-US" sz="1600" err="1">
                  <a:latin typeface="Calibri" panose="020F0502020204030204" pitchFamily="34" charset="0"/>
                  <a:cs typeface="Calibri" panose="020F0502020204030204" pitchFamily="34" charset="0"/>
                </a:rPr>
                <a:t>Raad</a:t>
              </a:r>
              <a:r>
                <a:rPr lang="en-US" sz="1600">
                  <a:latin typeface="Calibri" panose="020F0502020204030204" pitchFamily="34" charset="0"/>
                  <a:cs typeface="Calibri" panose="020F0502020204030204" pitchFamily="34" charset="0"/>
                </a:rPr>
                <a:t> </a:t>
              </a:r>
              <a:r>
                <a:rPr lang="en-US" sz="1600">
                  <a:latin typeface="Calibri" panose="020F0502020204030204" pitchFamily="34" charset="0"/>
                  <a:cs typeface="Calibri" panose="020F0502020204030204" pitchFamily="34" charset="0"/>
                  <a:hlinkClick r:id="rId3"/>
                </a:rPr>
                <a:t>kareemraad@arizona.edu</a:t>
              </a:r>
              <a:r>
                <a:rPr lang="en-US" sz="1600">
                  <a:latin typeface="Calibri" panose="020F0502020204030204" pitchFamily="34" charset="0"/>
                  <a:cs typeface="Calibri" panose="020F0502020204030204" pitchFamily="34" charset="0"/>
                </a:rPr>
                <a:t> </a:t>
              </a:r>
            </a:p>
            <a:p>
              <a:r>
                <a:rPr lang="en-US" sz="1600">
                  <a:latin typeface="Calibri" panose="020F0502020204030204" pitchFamily="34" charset="0"/>
                  <a:cs typeface="Calibri" panose="020F0502020204030204" pitchFamily="34" charset="0"/>
                </a:rPr>
                <a:t>	Evelia McClarty </a:t>
              </a:r>
              <a:r>
                <a:rPr lang="en-US" sz="1600">
                  <a:latin typeface="Calibri" panose="020F0502020204030204" pitchFamily="34" charset="0"/>
                  <a:cs typeface="Calibri" panose="020F0502020204030204" pitchFamily="34" charset="0"/>
                  <a:hlinkClick r:id="rId4"/>
                </a:rPr>
                <a:t>emcclarty@Arizona.edu</a:t>
              </a:r>
              <a:r>
                <a:rPr lang="en-US" sz="1600">
                  <a:latin typeface="Calibri" panose="020F0502020204030204" pitchFamily="34" charset="0"/>
                  <a:cs typeface="Calibri" panose="020F0502020204030204" pitchFamily="34" charset="0"/>
                </a:rPr>
                <a:t> </a:t>
              </a:r>
            </a:p>
          </p:txBody>
        </p:sp>
      </p:grpSp>
    </p:spTree>
    <p:extLst>
      <p:ext uri="{BB962C8B-B14F-4D97-AF65-F5344CB8AC3E}">
        <p14:creationId xmlns:p14="http://schemas.microsoft.com/office/powerpoint/2010/main" val="4225484632"/>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928698" y="490320"/>
            <a:ext cx="7859932" cy="518078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b="0" i="0" u="none" strike="noStrike" cap="none" baseline="0" dirty="0">
              <a:solidFill>
                <a:schemeClr val="dk1"/>
              </a:solidFill>
              <a:latin typeface="Calibri"/>
              <a:ea typeface="Calibri"/>
              <a:cs typeface="Calibri"/>
              <a:sym typeface="Calibri"/>
            </a:endParaRPr>
          </a:p>
          <a:p>
            <a:pPr lvl="0">
              <a:buSzPct val="25000"/>
            </a:pPr>
            <a:r>
              <a:rPr lang="en-US" sz="2400" b="1" dirty="0">
                <a:solidFill>
                  <a:srgbClr val="FF0000"/>
                </a:solidFill>
                <a:latin typeface="Calibri"/>
                <a:ea typeface="Calibri"/>
                <a:cs typeface="Calibri"/>
                <a:sym typeface="Calibri"/>
              </a:rPr>
              <a:t>PAL Activities </a:t>
            </a:r>
            <a:r>
              <a:rPr lang="en-US" sz="2400" b="1" dirty="0">
                <a:solidFill>
                  <a:schemeClr val="dk1"/>
                </a:solidFill>
                <a:latin typeface="Calibri"/>
                <a:ea typeface="Calibri"/>
                <a:cs typeface="Calibri"/>
                <a:sym typeface="Calibri"/>
              </a:rPr>
              <a:t>of your choice (see syllabus):</a:t>
            </a:r>
          </a:p>
          <a:p>
            <a:pPr marL="342900" lvl="0" indent="-342900">
              <a:buFont typeface="Arial"/>
              <a:buChar char="•"/>
            </a:pPr>
            <a:r>
              <a:rPr lang="en-US" sz="1800" dirty="0">
                <a:latin typeface="Calibri"/>
                <a:cs typeface="Calibri"/>
              </a:rPr>
              <a:t>Block/Course/Competency remediation</a:t>
            </a:r>
          </a:p>
          <a:p>
            <a:pPr marL="342900" lvl="0" indent="-342900">
              <a:buFont typeface="Arial"/>
              <a:buChar char="•"/>
            </a:pPr>
            <a:r>
              <a:rPr lang="en-US" sz="1800" dirty="0">
                <a:latin typeface="Calibri"/>
                <a:cs typeface="Calibri"/>
              </a:rPr>
              <a:t>Continued CCE work</a:t>
            </a:r>
          </a:p>
          <a:p>
            <a:pPr marL="342900" lvl="0" indent="-342900">
              <a:buFont typeface="Arial"/>
              <a:buChar char="•"/>
            </a:pPr>
            <a:r>
              <a:rPr lang="en-US" sz="1800" dirty="0">
                <a:latin typeface="Calibri"/>
                <a:cs typeface="Calibri"/>
              </a:rPr>
              <a:t>Clinical experiences</a:t>
            </a:r>
            <a:r>
              <a:rPr lang="en-US" sz="1800" dirty="0">
                <a:solidFill>
                  <a:schemeClr val="tx1"/>
                </a:solidFill>
                <a:latin typeface="Calibri"/>
                <a:cs typeface="Calibri"/>
              </a:rPr>
              <a:t>*</a:t>
            </a:r>
          </a:p>
          <a:p>
            <a:pPr marL="342900" lvl="0" indent="-342900">
              <a:buFont typeface="Arial"/>
              <a:buChar char="•"/>
            </a:pPr>
            <a:r>
              <a:rPr lang="en-US" sz="1800" dirty="0">
                <a:latin typeface="Calibri"/>
                <a:cs typeface="Calibri"/>
              </a:rPr>
              <a:t>Continued Scholarly Project work</a:t>
            </a:r>
          </a:p>
          <a:p>
            <a:pPr marL="342900" lvl="0" indent="-342900">
              <a:buFont typeface="Arial"/>
              <a:buChar char="•"/>
            </a:pPr>
            <a:r>
              <a:rPr lang="en-US" sz="1800" dirty="0">
                <a:latin typeface="Calibri"/>
                <a:cs typeface="Calibri"/>
              </a:rPr>
              <a:t>Research NOT related to Scholarly Project work</a:t>
            </a:r>
          </a:p>
          <a:p>
            <a:pPr marL="342900" lvl="0" indent="-342900">
              <a:buFont typeface="Arial"/>
              <a:buChar char="•"/>
            </a:pPr>
            <a:r>
              <a:rPr lang="en-US" sz="1800" dirty="0">
                <a:latin typeface="Calibri"/>
                <a:cs typeface="Calibri"/>
              </a:rPr>
              <a:t>Global Health (e.g. GH Course, Dominican Republic Trip)</a:t>
            </a:r>
          </a:p>
          <a:p>
            <a:pPr marL="342900" lvl="0" indent="-342900">
              <a:buFont typeface="Arial"/>
              <a:buChar char="•"/>
            </a:pPr>
            <a:r>
              <a:rPr lang="en-US" sz="1800" dirty="0">
                <a:latin typeface="Calibri"/>
                <a:cs typeface="Calibri"/>
              </a:rPr>
              <a:t>Rural Health Professional Program (RHPP)</a:t>
            </a:r>
          </a:p>
          <a:p>
            <a:pPr marL="342900" lvl="0" indent="-342900">
              <a:buFont typeface="Arial"/>
              <a:buChar char="•"/>
            </a:pPr>
            <a:r>
              <a:rPr lang="en-US" sz="1800" dirty="0">
                <a:latin typeface="Calibri"/>
                <a:cs typeface="Calibri"/>
              </a:rPr>
              <a:t>Service Learning (e.g. CHIP, Diabetes Camp)</a:t>
            </a:r>
          </a:p>
          <a:p>
            <a:pPr marL="342900" lvl="0" indent="-342900">
              <a:buFont typeface="Arial"/>
              <a:buChar char="•"/>
            </a:pPr>
            <a:r>
              <a:rPr lang="en-US" sz="1800" dirty="0">
                <a:latin typeface="Calibri"/>
                <a:cs typeface="Calibri"/>
              </a:rPr>
              <a:t>Other Certificate of Distinction work (e.g. Primary Care Scholars)</a:t>
            </a:r>
          </a:p>
          <a:p>
            <a:pPr marL="342900" lvl="0" indent="-342900">
              <a:buFont typeface="Arial"/>
              <a:buChar char="•"/>
            </a:pPr>
            <a:r>
              <a:rPr lang="en-US" sz="1800" dirty="0">
                <a:latin typeface="Calibri"/>
                <a:cs typeface="Calibri"/>
              </a:rPr>
              <a:t>Leadership training (e.g. AAMC conference, COM Committee, Military Officer Training)</a:t>
            </a:r>
          </a:p>
          <a:p>
            <a:pPr marL="342900" lvl="0" indent="-342900">
              <a:buFont typeface="Arial"/>
              <a:buChar char="•"/>
            </a:pPr>
            <a:r>
              <a:rPr lang="en-US" sz="1800" dirty="0">
                <a:latin typeface="Calibri"/>
                <a:cs typeface="Calibri"/>
              </a:rPr>
              <a:t>Master’s degree program in Public Health (MPH)</a:t>
            </a:r>
          </a:p>
          <a:p>
            <a:pPr marL="342900" lvl="0" indent="-342900">
              <a:buFont typeface="Arial"/>
              <a:buChar char="•"/>
            </a:pPr>
            <a:r>
              <a:rPr lang="en-US" sz="1800" b="1" dirty="0">
                <a:latin typeface="Calibri"/>
                <a:cs typeface="Calibri"/>
              </a:rPr>
              <a:t>Enrichment Elective </a:t>
            </a:r>
            <a:r>
              <a:rPr lang="en-US" sz="1800" dirty="0">
                <a:latin typeface="Calibri"/>
                <a:cs typeface="Calibri"/>
              </a:rPr>
              <a:t>(e.g. Step 1, Medical Spanish, lots more on </a:t>
            </a:r>
            <a:r>
              <a:rPr lang="en-US" sz="1800" dirty="0">
                <a:solidFill>
                  <a:srgbClr val="0432FF"/>
                </a:solidFill>
                <a:latin typeface="Calibri"/>
                <a:cs typeface="Calibri"/>
              </a:rPr>
              <a:t>PAL Bulletin</a:t>
            </a:r>
            <a:r>
              <a:rPr lang="en-US" sz="1800" dirty="0">
                <a:latin typeface="Calibri"/>
                <a:cs typeface="Calibri"/>
              </a:rPr>
              <a:t>)</a:t>
            </a:r>
            <a:r>
              <a:rPr lang="en-US" sz="1800" b="1" baseline="30000" dirty="0">
                <a:solidFill>
                  <a:srgbClr val="FF0000"/>
                </a:solidFill>
                <a:latin typeface="Calibri"/>
                <a:ea typeface="Calibri"/>
                <a:cs typeface="Calibri"/>
                <a:sym typeface="Calibri"/>
              </a:rPr>
              <a:t> §</a:t>
            </a:r>
            <a:endParaRPr lang="en-US" sz="1800" b="1" dirty="0">
              <a:latin typeface="Calibri"/>
              <a:cs typeface="Calibri"/>
            </a:endParaRPr>
          </a:p>
          <a:p>
            <a:pPr marL="342900" lvl="0" indent="-342900">
              <a:buFont typeface="Arial"/>
              <a:buChar char="•"/>
            </a:pPr>
            <a:r>
              <a:rPr lang="en-US" sz="1800" dirty="0">
                <a:latin typeface="Calibri"/>
                <a:cs typeface="Calibri"/>
              </a:rPr>
              <a:t>Other* (PAL Director approval required)</a:t>
            </a:r>
          </a:p>
        </p:txBody>
      </p:sp>
      <p:sp>
        <p:nvSpPr>
          <p:cNvPr id="4" name="TextBox 3">
            <a:extLst>
              <a:ext uri="{FF2B5EF4-FFF2-40B4-BE49-F238E27FC236}">
                <a16:creationId xmlns:a16="http://schemas.microsoft.com/office/drawing/2014/main" id="{B168F9CA-1B66-834D-A218-312896F7E4AE}"/>
              </a:ext>
            </a:extLst>
          </p:cNvPr>
          <p:cNvSpPr txBox="1"/>
          <p:nvPr/>
        </p:nvSpPr>
        <p:spPr>
          <a:xfrm>
            <a:off x="1087442" y="5704199"/>
            <a:ext cx="7701188" cy="923330"/>
          </a:xfrm>
          <a:prstGeom prst="rect">
            <a:avLst/>
          </a:prstGeom>
          <a:noFill/>
        </p:spPr>
        <p:txBody>
          <a:bodyPr wrap="square" rtlCol="0">
            <a:spAutoFit/>
          </a:bodyPr>
          <a:lstStyle/>
          <a:p>
            <a:r>
              <a:rPr lang="en-US" sz="1800" b="1" dirty="0">
                <a:solidFill>
                  <a:srgbClr val="FF0000"/>
                </a:solidFill>
                <a:latin typeface="Calibri"/>
                <a:cs typeface="Calibri"/>
              </a:rPr>
              <a:t>§ </a:t>
            </a:r>
            <a:r>
              <a:rPr lang="en-US" sz="1800" dirty="0">
                <a:latin typeface="Calibri"/>
                <a:cs typeface="Calibri"/>
              </a:rPr>
              <a:t>Check out </a:t>
            </a:r>
            <a:r>
              <a:rPr lang="en-US" sz="1800" b="1" dirty="0">
                <a:solidFill>
                  <a:srgbClr val="0432FF"/>
                </a:solidFill>
                <a:latin typeface="Calibri"/>
                <a:cs typeface="Calibri"/>
              </a:rPr>
              <a:t>PAL Bulletin </a:t>
            </a:r>
            <a:r>
              <a:rPr lang="en-US" sz="1800" dirty="0">
                <a:latin typeface="Calibri"/>
                <a:cs typeface="Calibri"/>
              </a:rPr>
              <a:t>via One45/PAL block/Handouts </a:t>
            </a:r>
            <a:r>
              <a:rPr lang="en-US" sz="1800" dirty="0">
                <a:solidFill>
                  <a:schemeClr val="tx1"/>
                </a:solidFill>
                <a:latin typeface="Calibri"/>
                <a:cs typeface="Calibri"/>
              </a:rPr>
              <a:t>to be released in March-April;</a:t>
            </a:r>
            <a:r>
              <a:rPr lang="en-US" sz="1800" b="1" dirty="0">
                <a:solidFill>
                  <a:srgbClr val="FF0000"/>
                </a:solidFill>
                <a:latin typeface="Calibri"/>
                <a:cs typeface="Calibri"/>
              </a:rPr>
              <a:t> </a:t>
            </a:r>
            <a:r>
              <a:rPr lang="en-US" sz="1800" u="sng" dirty="0">
                <a:solidFill>
                  <a:schemeClr val="tx1"/>
                </a:solidFill>
                <a:latin typeface="Calibri"/>
                <a:cs typeface="Calibri"/>
              </a:rPr>
              <a:t>allowed PAL hour credit per course defined</a:t>
            </a:r>
          </a:p>
          <a:p>
            <a:r>
              <a:rPr lang="en-US" sz="1800" u="sng" dirty="0">
                <a:solidFill>
                  <a:schemeClr val="tx1"/>
                </a:solidFill>
                <a:latin typeface="Calibri"/>
                <a:cs typeface="Calibri"/>
                <a:sym typeface="Wingdings" pitchFamily="2" charset="2"/>
              </a:rPr>
              <a:t>collectively 30 hours maximum from EEs</a:t>
            </a:r>
            <a:r>
              <a:rPr lang="en-US" sz="1800" dirty="0">
                <a:solidFill>
                  <a:schemeClr val="tx1"/>
                </a:solidFill>
                <a:latin typeface="Calibri"/>
                <a:cs typeface="Calibri"/>
                <a:sym typeface="Wingdings" pitchFamily="2" charset="2"/>
              </a:rPr>
              <a:t> (</a:t>
            </a:r>
            <a:r>
              <a:rPr lang="en-US" sz="1800" dirty="0" err="1">
                <a:solidFill>
                  <a:schemeClr val="tx1"/>
                </a:solidFill>
                <a:latin typeface="Calibri"/>
                <a:cs typeface="Calibri"/>
                <a:sym typeface="Wingdings" pitchFamily="2" charset="2"/>
              </a:rPr>
              <a:t>i.e</a:t>
            </a:r>
            <a:r>
              <a:rPr lang="en-US" sz="1800" dirty="0">
                <a:solidFill>
                  <a:schemeClr val="tx1"/>
                </a:solidFill>
                <a:latin typeface="Calibri"/>
                <a:cs typeface="Calibri"/>
                <a:sym typeface="Wingdings" pitchFamily="2" charset="2"/>
              </a:rPr>
              <a:t> you need 15 hours non-EE PAL)</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150285043"/>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0977" y="977049"/>
            <a:ext cx="7759298" cy="5355312"/>
          </a:xfrm>
          <a:prstGeom prst="rect">
            <a:avLst/>
          </a:prstGeom>
          <a:noFill/>
        </p:spPr>
        <p:txBody>
          <a:bodyPr wrap="square" rtlCol="0">
            <a:spAutoFit/>
          </a:bodyPr>
          <a:lstStyle/>
          <a:p>
            <a:r>
              <a:rPr lang="en-US" sz="2400" b="1" dirty="0">
                <a:solidFill>
                  <a:srgbClr val="0000FF"/>
                </a:solidFill>
                <a:latin typeface="Calibri"/>
                <a:cs typeface="Calibri"/>
              </a:rPr>
              <a:t>PAL Bulletin </a:t>
            </a:r>
            <a:r>
              <a:rPr lang="en-US" sz="2400" b="1" dirty="0">
                <a:latin typeface="Calibri"/>
                <a:cs typeface="Calibri"/>
              </a:rPr>
              <a:t>Enrichment Electives preview</a:t>
            </a:r>
          </a:p>
          <a:p>
            <a:endParaRPr lang="en-US" sz="2000" dirty="0">
              <a:latin typeface="Calibri"/>
              <a:cs typeface="Calibri"/>
            </a:endParaRPr>
          </a:p>
          <a:p>
            <a:pPr marL="342900" indent="-342900">
              <a:buFont typeface="Arial"/>
              <a:buChar char="•"/>
            </a:pPr>
            <a:r>
              <a:rPr lang="en-US" sz="2000" dirty="0">
                <a:latin typeface="Calibri"/>
                <a:cs typeface="Calibri"/>
              </a:rPr>
              <a:t>Medical Spanish Canopy course (3 levels)</a:t>
            </a:r>
          </a:p>
          <a:p>
            <a:pPr marL="342900" indent="-342900">
              <a:buFont typeface="Arial"/>
              <a:buChar char="•"/>
            </a:pPr>
            <a:r>
              <a:rPr lang="en-US" sz="2000" dirty="0">
                <a:latin typeface="Calibri"/>
                <a:cs typeface="Calibri"/>
              </a:rPr>
              <a:t>Step 1 Readiness (3 levels)</a:t>
            </a:r>
          </a:p>
          <a:p>
            <a:pPr marL="342900" indent="-342900">
              <a:buFont typeface="Arial"/>
              <a:buChar char="•"/>
            </a:pPr>
            <a:r>
              <a:rPr lang="en-US" sz="2000" dirty="0">
                <a:latin typeface="Calibri"/>
                <a:cs typeface="Calibri"/>
              </a:rPr>
              <a:t>Information Mastery</a:t>
            </a:r>
          </a:p>
          <a:p>
            <a:pPr marL="342900" indent="-342900">
              <a:buFont typeface="Arial"/>
              <a:buChar char="•"/>
            </a:pPr>
            <a:r>
              <a:rPr lang="en-US" sz="2000" dirty="0">
                <a:latin typeface="Calibri"/>
                <a:cs typeface="Calibri"/>
              </a:rPr>
              <a:t>Literature and Medicine</a:t>
            </a:r>
          </a:p>
          <a:p>
            <a:pPr marL="342900" indent="-342900">
              <a:buFont typeface="Arial"/>
              <a:buChar char="•"/>
            </a:pPr>
            <a:r>
              <a:rPr lang="en-US" sz="2000" dirty="0">
                <a:latin typeface="Calibri"/>
                <a:cs typeface="Calibri"/>
              </a:rPr>
              <a:t>Summer Scrubs</a:t>
            </a:r>
          </a:p>
          <a:p>
            <a:pPr marL="342900" indent="-342900">
              <a:buFont typeface="Arial"/>
              <a:buChar char="•"/>
            </a:pPr>
            <a:r>
              <a:rPr lang="en-US" sz="2000" dirty="0">
                <a:latin typeface="Calibri"/>
                <a:cs typeface="Calibri"/>
              </a:rPr>
              <a:t>Physician as teacher </a:t>
            </a:r>
          </a:p>
          <a:p>
            <a:pPr marL="342900" indent="-342900">
              <a:buFont typeface="Arial"/>
              <a:buChar char="•"/>
            </a:pPr>
            <a:r>
              <a:rPr lang="en-US" sz="2000" dirty="0">
                <a:latin typeface="Calibri"/>
                <a:cs typeface="Calibri"/>
              </a:rPr>
              <a:t>Ultrasound point of care</a:t>
            </a:r>
          </a:p>
          <a:p>
            <a:pPr marL="342900" indent="-342900">
              <a:buFont typeface="Arial"/>
              <a:buChar char="•"/>
            </a:pPr>
            <a:r>
              <a:rPr lang="en-US" sz="2000" dirty="0" err="1">
                <a:latin typeface="Calibri"/>
                <a:cs typeface="Calibri"/>
              </a:rPr>
              <a:t>Cafecitos</a:t>
            </a:r>
            <a:r>
              <a:rPr lang="en-US" sz="2000" dirty="0">
                <a:latin typeface="Calibri"/>
                <a:cs typeface="Calibri"/>
              </a:rPr>
              <a:t> </a:t>
            </a:r>
            <a:r>
              <a:rPr lang="en-US" sz="2000" dirty="0" err="1">
                <a:latin typeface="Calibri"/>
                <a:cs typeface="Calibri"/>
              </a:rPr>
              <a:t>en</a:t>
            </a:r>
            <a:r>
              <a:rPr lang="en-US" sz="2000" dirty="0">
                <a:latin typeface="Calibri"/>
                <a:cs typeface="Calibri"/>
              </a:rPr>
              <a:t> la Casa (LMSA leaders – see me)</a:t>
            </a:r>
          </a:p>
          <a:p>
            <a:pPr marL="342900" indent="-342900">
              <a:buFont typeface="Arial"/>
              <a:buChar char="•"/>
            </a:pPr>
            <a:r>
              <a:rPr lang="en-US" sz="2000" dirty="0">
                <a:solidFill>
                  <a:schemeClr val="bg1">
                    <a:lumMod val="65000"/>
                  </a:schemeClr>
                </a:solidFill>
                <a:latin typeface="Calibri"/>
                <a:cs typeface="Calibri"/>
              </a:rPr>
              <a:t>Intervention Radiology (not offered last year)</a:t>
            </a:r>
          </a:p>
          <a:p>
            <a:pPr marL="342900" indent="-342900">
              <a:buFont typeface="Arial"/>
              <a:buChar char="•"/>
            </a:pPr>
            <a:r>
              <a:rPr lang="en-US" sz="2000" dirty="0">
                <a:solidFill>
                  <a:schemeClr val="bg1">
                    <a:lumMod val="65000"/>
                  </a:schemeClr>
                </a:solidFill>
                <a:latin typeface="Calibri"/>
                <a:cs typeface="Calibri"/>
              </a:rPr>
              <a:t>Leadership Advocacy (not offered last year)</a:t>
            </a:r>
          </a:p>
          <a:p>
            <a:endParaRPr lang="en-US" sz="2000" dirty="0">
              <a:latin typeface="Calibri"/>
              <a:cs typeface="Calibri"/>
            </a:endParaRPr>
          </a:p>
          <a:p>
            <a:pPr marL="342900" indent="-342900">
              <a:buFont typeface="Arial"/>
              <a:buChar char="•"/>
            </a:pPr>
            <a:r>
              <a:rPr lang="en-US" sz="2000" dirty="0">
                <a:latin typeface="Calibri"/>
                <a:cs typeface="Calibri"/>
              </a:rPr>
              <a:t>Emergency Medicine clinical opportunity (MS3s initiated – new!)</a:t>
            </a:r>
          </a:p>
          <a:p>
            <a:pPr marL="342900" indent="-342900">
              <a:buFont typeface="Arial"/>
              <a:buChar char="•"/>
            </a:pPr>
            <a:r>
              <a:rPr lang="en-US" sz="2000" dirty="0">
                <a:latin typeface="Calibri"/>
                <a:cs typeface="Calibri"/>
              </a:rPr>
              <a:t>Anesthesiology clinical opportunity (MS3/MS1 initiated – new!)</a:t>
            </a:r>
          </a:p>
          <a:p>
            <a:endParaRPr lang="en-US" sz="2000" dirty="0">
              <a:latin typeface="Calibri"/>
              <a:cs typeface="Calibri"/>
            </a:endParaRPr>
          </a:p>
          <a:p>
            <a:r>
              <a:rPr lang="en-US" sz="1800" dirty="0">
                <a:latin typeface="Calibri"/>
                <a:cs typeface="Calibri"/>
              </a:rPr>
              <a:t>    Stay tuned for email announcement of PAL Bulletin 2024 in March-April!</a:t>
            </a:r>
          </a:p>
        </p:txBody>
      </p:sp>
    </p:spTree>
    <p:extLst>
      <p:ext uri="{BB962C8B-B14F-4D97-AF65-F5344CB8AC3E}">
        <p14:creationId xmlns:p14="http://schemas.microsoft.com/office/powerpoint/2010/main" val="2655516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a:extLst>
            <a:ext uri="{FF2B5EF4-FFF2-40B4-BE49-F238E27FC236}">
              <a16:creationId xmlns:a16="http://schemas.microsoft.com/office/drawing/2014/main" id="{7012817A-93C1-7FF5-76D1-BF2FC9D62665}"/>
            </a:ext>
          </a:extLst>
        </p:cNvPr>
        <p:cNvGrpSpPr/>
        <p:nvPr/>
      </p:nvGrpSpPr>
      <p:grpSpPr>
        <a:xfrm>
          <a:off x="0" y="0"/>
          <a:ext cx="0" cy="0"/>
          <a:chOff x="0" y="0"/>
          <a:chExt cx="0" cy="0"/>
        </a:xfrm>
      </p:grpSpPr>
      <p:sp>
        <p:nvSpPr>
          <p:cNvPr id="115" name="Shape 115">
            <a:extLst>
              <a:ext uri="{FF2B5EF4-FFF2-40B4-BE49-F238E27FC236}">
                <a16:creationId xmlns:a16="http://schemas.microsoft.com/office/drawing/2014/main" id="{8E70F291-2332-8705-44AA-5373E90800B2}"/>
              </a:ext>
            </a:extLst>
          </p:cNvPr>
          <p:cNvSpPr txBox="1"/>
          <p:nvPr/>
        </p:nvSpPr>
        <p:spPr>
          <a:xfrm>
            <a:off x="866105" y="624862"/>
            <a:ext cx="7975599" cy="538608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SzPct val="25000"/>
              <a:buNone/>
            </a:pPr>
            <a:r>
              <a:rPr lang="en-US" sz="2000" b="0" i="0" u="sng" strike="noStrike" cap="none" baseline="0" dirty="0">
                <a:solidFill>
                  <a:schemeClr val="dk1"/>
                </a:solidFill>
                <a:latin typeface="Calibri"/>
                <a:ea typeface="Calibri"/>
                <a:cs typeface="Calibri"/>
                <a:sym typeface="Calibri"/>
              </a:rPr>
              <a:t>Required forms:</a:t>
            </a:r>
          </a:p>
          <a:p>
            <a:pPr marL="342900" marR="0" lvl="0" indent="-342900" algn="l" rtl="0">
              <a:spcBef>
                <a:spcPts val="0"/>
              </a:spcBef>
              <a:buClr>
                <a:schemeClr val="dk1"/>
              </a:buClr>
              <a:buSzPct val="100000"/>
              <a:buFont typeface="Arial"/>
              <a:buChar char="•"/>
            </a:pPr>
            <a:r>
              <a:rPr lang="en-US" sz="2000" b="1" i="0" u="none" strike="noStrike" cap="none" baseline="0" dirty="0">
                <a:solidFill>
                  <a:schemeClr val="dk1"/>
                </a:solidFill>
                <a:latin typeface="Calibri"/>
                <a:ea typeface="Calibri"/>
                <a:cs typeface="Calibri"/>
                <a:sym typeface="Calibri"/>
              </a:rPr>
              <a:t>Course Plan forms </a:t>
            </a:r>
            <a:r>
              <a:rPr lang="en-US" sz="2000" b="0" i="0" u="none" strike="noStrike" cap="none" baseline="0" dirty="0">
                <a:solidFill>
                  <a:schemeClr val="dk1"/>
                </a:solidFill>
                <a:latin typeface="Calibri"/>
                <a:ea typeface="Calibri"/>
                <a:cs typeface="Calibri"/>
                <a:sym typeface="Calibri"/>
              </a:rPr>
              <a:t>(due by </a:t>
            </a:r>
            <a:r>
              <a:rPr lang="en-US" sz="2000" b="0" i="0" u="none" strike="noStrike" cap="none" baseline="0" dirty="0">
                <a:solidFill>
                  <a:schemeClr val="tx1"/>
                </a:solidFill>
                <a:latin typeface="Calibri"/>
                <a:ea typeface="Calibri"/>
                <a:cs typeface="Calibri"/>
                <a:sym typeface="Calibri"/>
              </a:rPr>
              <a:t>May 6</a:t>
            </a:r>
            <a:r>
              <a:rPr lang="en-US" sz="2000" b="0" i="0" u="none" strike="noStrike" cap="none" baseline="30000" dirty="0">
                <a:solidFill>
                  <a:schemeClr val="tx1"/>
                </a:solidFill>
                <a:latin typeface="Calibri"/>
                <a:ea typeface="Calibri"/>
                <a:cs typeface="Calibri"/>
                <a:sym typeface="Calibri"/>
              </a:rPr>
              <a:t>th</a:t>
            </a:r>
            <a:r>
              <a:rPr lang="en-US" sz="2000" b="0" i="0" u="none" strike="noStrike" cap="none" baseline="0" dirty="0">
                <a:solidFill>
                  <a:schemeClr val="dk1"/>
                </a:solidFill>
                <a:latin typeface="Calibri"/>
                <a:ea typeface="Calibri"/>
                <a:cs typeface="Calibri"/>
                <a:sym typeface="Calibri"/>
              </a:rPr>
              <a:t>)</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t>
            </a:r>
            <a:r>
              <a:rPr lang="en-US" sz="1800" b="0" i="0" u="none" strike="noStrike" cap="none" baseline="0" dirty="0">
                <a:solidFill>
                  <a:schemeClr val="tx1"/>
                </a:solidFill>
                <a:latin typeface="Calibri"/>
                <a:ea typeface="Calibri"/>
                <a:cs typeface="Calibri"/>
                <a:sym typeface="Calibri"/>
              </a:rPr>
              <a:t>Activity type</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Hours</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t>
            </a:r>
            <a:r>
              <a:rPr lang="en-US" sz="1800" dirty="0">
                <a:solidFill>
                  <a:srgbClr val="FF0000"/>
                </a:solidFill>
                <a:latin typeface="Calibri"/>
                <a:ea typeface="Calibri"/>
                <a:cs typeface="Calibri"/>
                <a:sym typeface="Calibri"/>
              </a:rPr>
              <a:t>Learning </a:t>
            </a:r>
            <a:r>
              <a:rPr lang="en-US" sz="1800" i="0" u="none" strike="noStrike" cap="none" baseline="0" dirty="0">
                <a:solidFill>
                  <a:srgbClr val="FF0000"/>
                </a:solidFill>
                <a:latin typeface="Calibri"/>
                <a:ea typeface="Calibri"/>
                <a:cs typeface="Calibri"/>
                <a:sym typeface="Calibri"/>
              </a:rPr>
              <a:t>Objectives</a:t>
            </a:r>
            <a:r>
              <a:rPr lang="en-US" sz="1800" dirty="0">
                <a:solidFill>
                  <a:srgbClr val="FF0000"/>
                </a:solidFill>
                <a:latin typeface="Calibri"/>
                <a:ea typeface="Calibri"/>
                <a:cs typeface="Calibri"/>
                <a:sym typeface="Calibri"/>
              </a:rPr>
              <a:t> </a:t>
            </a:r>
            <a:r>
              <a:rPr lang="en-US" sz="1800" dirty="0">
                <a:solidFill>
                  <a:schemeClr val="dk1"/>
                </a:solidFill>
                <a:latin typeface="Calibri"/>
                <a:ea typeface="Calibri"/>
                <a:cs typeface="Calibri"/>
                <a:sym typeface="Calibri"/>
              </a:rPr>
              <a:t>(Dr. Burns on how to)</a:t>
            </a:r>
            <a:endParaRPr lang="en-US" sz="180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Preceptor/Mentor contact info </a:t>
            </a:r>
          </a:p>
          <a:p>
            <a:pPr marL="342900" marR="0" lvl="0" indent="-342900" algn="l" rtl="0">
              <a:spcBef>
                <a:spcPts val="0"/>
              </a:spcBef>
              <a:buClr>
                <a:schemeClr val="dk1"/>
              </a:buClr>
              <a:buSzPct val="100000"/>
              <a:buFont typeface="Arial"/>
              <a:buChar char="•"/>
            </a:pPr>
            <a:r>
              <a:rPr lang="en-US" sz="2000" b="1" i="0" u="none" strike="noStrike" cap="none" baseline="0" dirty="0">
                <a:solidFill>
                  <a:schemeClr val="dk1"/>
                </a:solidFill>
                <a:latin typeface="Calibri"/>
                <a:ea typeface="Calibri"/>
                <a:cs typeface="Calibri"/>
                <a:sym typeface="Calibri"/>
              </a:rPr>
              <a:t>Course Completion forms </a:t>
            </a:r>
            <a:r>
              <a:rPr lang="en-US" sz="2000" b="0" i="0" u="none" strike="noStrike" cap="none" baseline="0" dirty="0">
                <a:solidFill>
                  <a:schemeClr val="dk1"/>
                </a:solidFill>
                <a:latin typeface="Calibri"/>
                <a:ea typeface="Calibri"/>
                <a:cs typeface="Calibri"/>
                <a:sym typeface="Calibri"/>
              </a:rPr>
              <a:t>(due by </a:t>
            </a:r>
            <a:r>
              <a:rPr lang="en-US" sz="2000" b="0" i="0" u="none" strike="noStrike" cap="none" baseline="0" dirty="0">
                <a:solidFill>
                  <a:schemeClr val="tx1"/>
                </a:solidFill>
                <a:latin typeface="Calibri"/>
                <a:ea typeface="Calibri"/>
                <a:cs typeface="Calibri"/>
                <a:sym typeface="Calibri"/>
              </a:rPr>
              <a:t>June 24</a:t>
            </a:r>
            <a:r>
              <a:rPr lang="en-US" sz="2000" b="0" i="0" u="none" strike="noStrike" cap="none" baseline="30000" dirty="0">
                <a:solidFill>
                  <a:schemeClr val="tx1"/>
                </a:solidFill>
                <a:latin typeface="Calibri"/>
                <a:ea typeface="Calibri"/>
                <a:cs typeface="Calibri"/>
                <a:sym typeface="Calibri"/>
              </a:rPr>
              <a:t>th</a:t>
            </a:r>
            <a:r>
              <a:rPr lang="en-US" sz="2000" b="0" i="0" u="none" strike="noStrike" cap="none" baseline="0" dirty="0">
                <a:solidFill>
                  <a:schemeClr val="dk1"/>
                </a:solidFill>
                <a:latin typeface="Calibri"/>
                <a:ea typeface="Calibri"/>
                <a:cs typeface="Calibri"/>
                <a:sym typeface="Calibri"/>
              </a:rPr>
              <a:t>)</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Activity type</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Hours</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t>
            </a:r>
            <a:r>
              <a:rPr lang="en-US" sz="1800" b="0" i="0" u="none" strike="noStrike" cap="none" baseline="0" dirty="0">
                <a:solidFill>
                  <a:srgbClr val="FF0000"/>
                </a:solidFill>
                <a:latin typeface="Calibri"/>
                <a:ea typeface="Calibri"/>
                <a:cs typeface="Calibri"/>
                <a:sym typeface="Calibri"/>
              </a:rPr>
              <a:t>Reflection</a:t>
            </a:r>
            <a:r>
              <a:rPr lang="en-US" sz="1800" b="0" i="0" u="none" strike="noStrike" cap="none" baseline="0" dirty="0">
                <a:solidFill>
                  <a:schemeClr val="dk1"/>
                </a:solidFill>
                <a:latin typeface="Calibri"/>
                <a:ea typeface="Calibri"/>
                <a:cs typeface="Calibri"/>
                <a:sym typeface="Calibri"/>
              </a:rPr>
              <a:t> (Dr. Burns on how to)</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Preceptor/Mentor contact info</a:t>
            </a:r>
          </a:p>
          <a:p>
            <a:pPr marL="0" marR="0" lvl="0" indent="0" algn="l" rtl="0">
              <a:spcBef>
                <a:spcPts val="0"/>
              </a:spcBef>
              <a:buNone/>
            </a:pPr>
            <a:endParaRPr sz="2000" b="1"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000" b="1" i="0" u="none" strike="noStrike" cap="none" baseline="0" dirty="0">
                <a:solidFill>
                  <a:schemeClr val="dk1"/>
                </a:solidFill>
                <a:latin typeface="Calibri"/>
                <a:ea typeface="Calibri"/>
                <a:cs typeface="Calibri"/>
                <a:sym typeface="Calibri"/>
              </a:rPr>
              <a:t>How to submit forms? </a:t>
            </a:r>
            <a:r>
              <a:rPr lang="en-US" sz="2000" i="0" u="none" strike="noStrike" cap="none" baseline="0" dirty="0">
                <a:solidFill>
                  <a:schemeClr val="dk1"/>
                </a:solidFill>
                <a:latin typeface="Calibri"/>
                <a:ea typeface="Calibri"/>
                <a:cs typeface="Calibri"/>
                <a:sym typeface="Calibri"/>
              </a:rPr>
              <a:t>Will be a</a:t>
            </a:r>
            <a:r>
              <a:rPr lang="en-US" sz="2000" dirty="0">
                <a:solidFill>
                  <a:schemeClr val="dk1"/>
                </a:solidFill>
                <a:latin typeface="Calibri"/>
                <a:ea typeface="Calibri"/>
                <a:cs typeface="Calibri"/>
                <a:sym typeface="Calibri"/>
              </a:rPr>
              <a:t>vailable in April</a:t>
            </a:r>
            <a:endParaRPr lang="en-US" sz="2000" b="1" i="0" u="none" strike="noStrike" cap="none" baseline="0" dirty="0">
              <a:solidFill>
                <a:schemeClr val="dk1"/>
              </a:solidFill>
              <a:latin typeface="Calibri"/>
              <a:ea typeface="Calibri"/>
              <a:cs typeface="Calibri"/>
              <a:sym typeface="Calibri"/>
            </a:endParaRPr>
          </a:p>
          <a:p>
            <a:pPr lvl="3">
              <a:buSzPct val="25000"/>
            </a:pPr>
            <a:r>
              <a:rPr lang="en-US" sz="1800" b="1" i="0" u="none" strike="noStrike" cap="none" baseline="0" dirty="0">
                <a:solidFill>
                  <a:schemeClr val="dk1"/>
                </a:solidFill>
                <a:latin typeface="Calibri"/>
                <a:ea typeface="Calibri"/>
                <a:cs typeface="Calibri"/>
                <a:sym typeface="Calibri"/>
              </a:rPr>
              <a:t>	One45</a:t>
            </a:r>
            <a:r>
              <a:rPr lang="en-US" sz="1800" b="0" i="0" u="none" strike="noStrike" cap="none" baseline="0" dirty="0">
                <a:solidFill>
                  <a:schemeClr val="dk1"/>
                </a:solidFill>
                <a:latin typeface="Calibri"/>
                <a:ea typeface="Calibri"/>
                <a:cs typeface="Calibri"/>
                <a:sym typeface="Calibri"/>
              </a:rPr>
              <a:t> </a:t>
            </a:r>
            <a:r>
              <a:rPr lang="en-US" sz="1800" u="sng" dirty="0">
                <a:solidFill>
                  <a:schemeClr val="hlink"/>
                </a:solidFill>
                <a:latin typeface="Calibri"/>
                <a:ea typeface="Calibri"/>
                <a:cs typeface="Calibri"/>
                <a:sym typeface="Calibri"/>
                <a:hlinkClick r:id="rId3"/>
              </a:rPr>
              <a:t>https://comphx.one45.com </a:t>
            </a:r>
            <a:r>
              <a:rPr lang="en-US" sz="1800" u="sng" dirty="0">
                <a:solidFill>
                  <a:schemeClr val="hlink"/>
                </a:solidFill>
                <a:latin typeface="Calibri"/>
                <a:ea typeface="Calibri"/>
                <a:cs typeface="Calibri"/>
                <a:sym typeface="Calibri"/>
              </a:rPr>
              <a:t> </a:t>
            </a:r>
            <a:endParaRPr lang="en-US" sz="1800" b="0" i="0" u="sng" strike="noStrike" cap="none" baseline="0" dirty="0">
              <a:solidFill>
                <a:schemeClr val="hlink"/>
              </a:solidFill>
              <a:latin typeface="Calibri"/>
              <a:ea typeface="Calibri"/>
              <a:cs typeface="Calibri"/>
              <a:sym typeface="Calibri"/>
              <a:hlinkClick r:id="rId3"/>
            </a:endParaRPr>
          </a:p>
          <a:p>
            <a:pPr lvl="3">
              <a:buSzPct val="25000"/>
            </a:pPr>
            <a:r>
              <a:rPr lang="en-US" sz="1800" b="0" i="0" u="none" strike="noStrike" cap="none" baseline="0" dirty="0">
                <a:solidFill>
                  <a:schemeClr val="dk1"/>
                </a:solidFill>
                <a:latin typeface="Calibri"/>
                <a:ea typeface="Calibri"/>
                <a:cs typeface="Calibri"/>
                <a:sym typeface="Calibri"/>
              </a:rPr>
              <a:t>	Click on </a:t>
            </a:r>
            <a:r>
              <a:rPr lang="en-US" sz="1800" b="1" i="0" u="none" strike="noStrike" cap="none" baseline="0" dirty="0">
                <a:solidFill>
                  <a:schemeClr val="dk1"/>
                </a:solidFill>
                <a:latin typeface="Calibri"/>
                <a:ea typeface="Calibri"/>
                <a:cs typeface="Calibri"/>
                <a:sym typeface="Calibri"/>
              </a:rPr>
              <a:t>PAL block</a:t>
            </a:r>
          </a:p>
          <a:p>
            <a:pPr lvl="3">
              <a:buSzPct val="25000"/>
            </a:pPr>
            <a:r>
              <a:rPr lang="en-US" sz="1800" b="0" i="0" u="none" strike="noStrike" cap="none" baseline="0" dirty="0">
                <a:solidFill>
                  <a:schemeClr val="dk1"/>
                </a:solidFill>
                <a:latin typeface="Calibri"/>
                <a:ea typeface="Calibri"/>
                <a:cs typeface="Calibri"/>
                <a:sym typeface="Calibri"/>
              </a:rPr>
              <a:t>	Click on </a:t>
            </a:r>
            <a:r>
              <a:rPr lang="en-US" sz="1800" b="1" i="0" u="none" strike="noStrike" cap="none" baseline="0" dirty="0">
                <a:solidFill>
                  <a:schemeClr val="dk1"/>
                </a:solidFill>
                <a:latin typeface="Calibri"/>
                <a:ea typeface="Calibri"/>
                <a:cs typeface="Calibri"/>
                <a:sym typeface="Calibri"/>
              </a:rPr>
              <a:t>PAL handouts</a:t>
            </a:r>
          </a:p>
          <a:p>
            <a:pPr lvl="3">
              <a:buSzPct val="25000"/>
            </a:pPr>
            <a:r>
              <a:rPr lang="en-US" sz="1800" b="0" i="0" u="none" strike="noStrike" cap="none" baseline="0" dirty="0">
                <a:solidFill>
                  <a:schemeClr val="dk1"/>
                </a:solidFill>
                <a:latin typeface="Calibri"/>
                <a:ea typeface="Calibri"/>
                <a:cs typeface="Calibri"/>
                <a:sym typeface="Calibri"/>
              </a:rPr>
              <a:t>	Click on the forms</a:t>
            </a:r>
          </a:p>
        </p:txBody>
      </p:sp>
    </p:spTree>
    <p:extLst>
      <p:ext uri="{BB962C8B-B14F-4D97-AF65-F5344CB8AC3E}">
        <p14:creationId xmlns:p14="http://schemas.microsoft.com/office/powerpoint/2010/main" val="3034590492"/>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93F94-BF53-7E1B-1A54-5CBC26CBD866}"/>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2B734A33-B45E-B3B3-B73A-DC1B952D015C}"/>
              </a:ext>
            </a:extLst>
          </p:cNvPr>
          <p:cNvPicPr>
            <a:picLocks noChangeAspect="1"/>
          </p:cNvPicPr>
          <p:nvPr/>
        </p:nvPicPr>
        <p:blipFill>
          <a:blip r:embed="rId2"/>
          <a:stretch>
            <a:fillRect/>
          </a:stretch>
        </p:blipFill>
        <p:spPr>
          <a:xfrm>
            <a:off x="257721" y="235715"/>
            <a:ext cx="8678889" cy="1535397"/>
          </a:xfrm>
          <a:prstGeom prst="rect">
            <a:avLst/>
          </a:prstGeom>
        </p:spPr>
      </p:pic>
      <p:sp>
        <p:nvSpPr>
          <p:cNvPr id="4" name="Title 3">
            <a:extLst>
              <a:ext uri="{FF2B5EF4-FFF2-40B4-BE49-F238E27FC236}">
                <a16:creationId xmlns:a16="http://schemas.microsoft.com/office/drawing/2014/main" id="{D4B24764-3A46-7F27-33DE-A65E961E0D79}"/>
              </a:ext>
            </a:extLst>
          </p:cNvPr>
          <p:cNvSpPr>
            <a:spLocks noGrp="1"/>
          </p:cNvSpPr>
          <p:nvPr>
            <p:ph type="title"/>
          </p:nvPr>
        </p:nvSpPr>
        <p:spPr>
          <a:xfrm>
            <a:off x="351287" y="2326023"/>
            <a:ext cx="8441425" cy="2760866"/>
          </a:xfrm>
          <a:solidFill>
            <a:schemeClr val="bg1"/>
          </a:solidFill>
        </p:spPr>
        <p:txBody>
          <a:bodyPr>
            <a:normAutofit/>
          </a:bodyPr>
          <a:lstStyle/>
          <a:p>
            <a:pPr algn="ctr"/>
            <a:r>
              <a:rPr lang="en-US" sz="4000" b="1" dirty="0">
                <a:solidFill>
                  <a:srgbClr val="002060"/>
                </a:solidFill>
                <a:latin typeface="Calibri" panose="020F0502020204030204" pitchFamily="34" charset="0"/>
                <a:cs typeface="Calibri" panose="020F0502020204030204" pitchFamily="34" charset="0"/>
              </a:rPr>
              <a:t>LOs (part of course plan)</a:t>
            </a:r>
            <a:br>
              <a:rPr lang="en-US" sz="4000" b="1" dirty="0">
                <a:solidFill>
                  <a:srgbClr val="002060"/>
                </a:solidFill>
                <a:latin typeface="Calibri" panose="020F0502020204030204" pitchFamily="34" charset="0"/>
                <a:cs typeface="Calibri" panose="020F0502020204030204" pitchFamily="34" charset="0"/>
              </a:rPr>
            </a:br>
            <a:r>
              <a:rPr lang="en-US" sz="4000" b="1" dirty="0">
                <a:solidFill>
                  <a:srgbClr val="002060"/>
                </a:solidFill>
                <a:latin typeface="Calibri" panose="020F0502020204030204" pitchFamily="34" charset="0"/>
                <a:cs typeface="Calibri" panose="020F0502020204030204" pitchFamily="34" charset="0"/>
              </a:rPr>
              <a:t>and </a:t>
            </a:r>
            <a:br>
              <a:rPr lang="en-US" sz="4000" b="1" dirty="0">
                <a:solidFill>
                  <a:srgbClr val="002060"/>
                </a:solidFill>
                <a:latin typeface="Calibri" panose="020F0502020204030204" pitchFamily="34" charset="0"/>
                <a:cs typeface="Calibri" panose="020F0502020204030204" pitchFamily="34" charset="0"/>
              </a:rPr>
            </a:br>
            <a:r>
              <a:rPr lang="en-US" sz="4000" b="1" dirty="0">
                <a:solidFill>
                  <a:srgbClr val="002060"/>
                </a:solidFill>
                <a:latin typeface="Calibri" panose="020F0502020204030204" pitchFamily="34" charset="0"/>
                <a:cs typeface="Calibri" panose="020F0502020204030204" pitchFamily="34" charset="0"/>
              </a:rPr>
              <a:t>Reflections (part of completion report)</a:t>
            </a:r>
          </a:p>
        </p:txBody>
      </p:sp>
      <p:sp>
        <p:nvSpPr>
          <p:cNvPr id="5" name="Content Placeholder 4">
            <a:extLst>
              <a:ext uri="{FF2B5EF4-FFF2-40B4-BE49-F238E27FC236}">
                <a16:creationId xmlns:a16="http://schemas.microsoft.com/office/drawing/2014/main" id="{A2B31D57-F966-3903-E5FA-5AFB8126FF64}"/>
              </a:ext>
            </a:extLst>
          </p:cNvPr>
          <p:cNvSpPr>
            <a:spLocks noGrp="1"/>
          </p:cNvSpPr>
          <p:nvPr>
            <p:ph idx="1"/>
          </p:nvPr>
        </p:nvSpPr>
        <p:spPr>
          <a:xfrm>
            <a:off x="292231" y="5595504"/>
            <a:ext cx="3497344" cy="1046301"/>
          </a:xfrm>
        </p:spPr>
        <p:txBody>
          <a:bodyPr>
            <a:noAutofit/>
          </a:bodyPr>
          <a:lstStyle/>
          <a:p>
            <a:pPr marL="0" indent="0">
              <a:lnSpc>
                <a:spcPct val="100000"/>
              </a:lnSpc>
              <a:spcBef>
                <a:spcPts val="0"/>
              </a:spcBef>
              <a:buNone/>
            </a:pPr>
            <a:r>
              <a:rPr lang="en-US" sz="2000" b="1" dirty="0">
                <a:solidFill>
                  <a:srgbClr val="002060"/>
                </a:solidFill>
                <a:latin typeface="Calibri" panose="020F0502020204030204" pitchFamily="34" charset="0"/>
                <a:cs typeface="Calibri" panose="020F0502020204030204" pitchFamily="34" charset="0"/>
              </a:rPr>
              <a:t>Chris Burns, PhD</a:t>
            </a:r>
          </a:p>
          <a:p>
            <a:pPr marL="0" indent="0">
              <a:lnSpc>
                <a:spcPct val="100000"/>
              </a:lnSpc>
              <a:spcBef>
                <a:spcPts val="0"/>
              </a:spcBef>
              <a:buNone/>
            </a:pPr>
            <a:r>
              <a:rPr lang="en-US" sz="2000" dirty="0">
                <a:solidFill>
                  <a:srgbClr val="002060"/>
                </a:solidFill>
                <a:latin typeface="Calibri" panose="020F0502020204030204" pitchFamily="34" charset="0"/>
                <a:cs typeface="Calibri" panose="020F0502020204030204" pitchFamily="34" charset="0"/>
              </a:rPr>
              <a:t>HSEB B561</a:t>
            </a:r>
          </a:p>
          <a:p>
            <a:pPr marL="0" indent="0">
              <a:lnSpc>
                <a:spcPct val="100000"/>
              </a:lnSpc>
              <a:spcBef>
                <a:spcPts val="0"/>
              </a:spcBef>
              <a:buNone/>
            </a:pPr>
            <a:r>
              <a:rPr lang="en-US" sz="2000" dirty="0">
                <a:solidFill>
                  <a:srgbClr val="002060"/>
                </a:solidFill>
                <a:latin typeface="Calibri" panose="020F0502020204030204" pitchFamily="34" charset="0"/>
                <a:cs typeface="Calibri" panose="020F0502020204030204" pitchFamily="34" charset="0"/>
              </a:rPr>
              <a:t>burnscm@arizona.edu</a:t>
            </a:r>
          </a:p>
        </p:txBody>
      </p:sp>
    </p:spTree>
    <p:extLst>
      <p:ext uri="{BB962C8B-B14F-4D97-AF65-F5344CB8AC3E}">
        <p14:creationId xmlns:p14="http://schemas.microsoft.com/office/powerpoint/2010/main" val="1335233722"/>
      </p:ext>
    </p:extLst>
  </p:cSld>
  <p:clrMapOvr>
    <a:masterClrMapping/>
  </p:clrMapOvr>
  <mc:AlternateContent xmlns:mc="http://schemas.openxmlformats.org/markup-compatibility/2006" xmlns:p14="http://schemas.microsoft.com/office/powerpoint/2010/main">
    <mc:Choice Requires="p14">
      <p:transition spd="slow" p14:dur="2000" advTm="9815"/>
    </mc:Choice>
    <mc:Fallback xmlns="">
      <p:transition spd="slow" advTm="981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EF1B0-569D-7028-61A5-701B17BA31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592426-715D-52E0-3AE9-D9BACD17E8A1}"/>
              </a:ext>
            </a:extLst>
          </p:cNvPr>
          <p:cNvSpPr>
            <a:spLocks noGrp="1"/>
          </p:cNvSpPr>
          <p:nvPr>
            <p:ph idx="1"/>
          </p:nvPr>
        </p:nvSpPr>
        <p:spPr>
          <a:xfrm>
            <a:off x="315797" y="1165123"/>
            <a:ext cx="8409459" cy="5263957"/>
          </a:xfrm>
        </p:spPr>
        <p:txBody>
          <a:bodyPr/>
          <a:lstStyle/>
          <a:p>
            <a:pPr marL="203200" indent="0">
              <a:spcBef>
                <a:spcPts val="0"/>
              </a:spcBef>
              <a:buNone/>
            </a:pPr>
            <a:r>
              <a:rPr lang="en-US" sz="2400" dirty="0">
                <a:latin typeface="Calibri" panose="020F0502020204030204" pitchFamily="34" charset="0"/>
                <a:cs typeface="Calibri" panose="020F0502020204030204" pitchFamily="34" charset="0"/>
              </a:rPr>
              <a:t>For each PAL activity you will submit a completion plan</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A few sentences to a paragraph or two – up to you!</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Explain any changes from your approved PAL Plan</a:t>
            </a:r>
          </a:p>
          <a:p>
            <a:pPr marL="342900" indent="-342900">
              <a:spcBef>
                <a:spcPts val="0"/>
              </a:spcBef>
              <a:buFont typeface="Arial" panose="020B0604020202020204" pitchFamily="34" charset="0"/>
              <a:buChar char="•"/>
            </a:pPr>
            <a:r>
              <a:rPr lang="en-US" sz="2400" dirty="0">
                <a:solidFill>
                  <a:srgbClr val="FF0000"/>
                </a:solidFill>
                <a:latin typeface="Calibri" panose="020F0502020204030204" pitchFamily="34" charset="0"/>
                <a:cs typeface="Calibri" panose="020F0502020204030204" pitchFamily="34" charset="0"/>
              </a:rPr>
              <a:t>Reflect</a:t>
            </a:r>
            <a:r>
              <a:rPr lang="en-US" sz="2400" dirty="0">
                <a:latin typeface="Calibri" panose="020F0502020204030204" pitchFamily="34" charset="0"/>
                <a:cs typeface="Calibri" panose="020F0502020204030204" pitchFamily="34" charset="0"/>
              </a:rPr>
              <a:t> on what you </a:t>
            </a:r>
            <a:r>
              <a:rPr lang="en-US" sz="2400" dirty="0">
                <a:solidFill>
                  <a:srgbClr val="FF0000"/>
                </a:solidFill>
                <a:latin typeface="Calibri" panose="020F0502020204030204" pitchFamily="34" charset="0"/>
                <a:cs typeface="Calibri" panose="020F0502020204030204" pitchFamily="34" charset="0"/>
              </a:rPr>
              <a:t>learned,</a:t>
            </a:r>
            <a:r>
              <a:rPr lang="en-US" sz="2400" dirty="0">
                <a:latin typeface="Calibri" panose="020F0502020204030204" pitchFamily="34" charset="0"/>
                <a:cs typeface="Calibri" panose="020F0502020204030204" pitchFamily="34" charset="0"/>
              </a:rPr>
              <a:t> not just what you </a:t>
            </a:r>
            <a:r>
              <a:rPr lang="en-US" sz="2400" dirty="0">
                <a:solidFill>
                  <a:srgbClr val="FF0000"/>
                </a:solidFill>
                <a:latin typeface="Calibri" panose="020F0502020204030204" pitchFamily="34" charset="0"/>
                <a:cs typeface="Calibri" panose="020F0502020204030204" pitchFamily="34" charset="0"/>
              </a:rPr>
              <a:t>did</a:t>
            </a:r>
          </a:p>
          <a:p>
            <a:pPr marL="342900" indent="-342900">
              <a:spcBef>
                <a:spcPts val="0"/>
              </a:spcBef>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6407D5CB-B2D9-5578-FBB5-5BB8F732846C}"/>
              </a:ext>
            </a:extLst>
          </p:cNvPr>
          <p:cNvPicPr>
            <a:picLocks noChangeAspect="1"/>
          </p:cNvPicPr>
          <p:nvPr/>
        </p:nvPicPr>
        <p:blipFill>
          <a:blip r:embed="rId2"/>
          <a:stretch>
            <a:fillRect/>
          </a:stretch>
        </p:blipFill>
        <p:spPr>
          <a:xfrm>
            <a:off x="293046" y="2884051"/>
            <a:ext cx="8432210" cy="1432798"/>
          </a:xfrm>
          <a:prstGeom prst="rect">
            <a:avLst/>
          </a:prstGeom>
        </p:spPr>
      </p:pic>
      <p:sp>
        <p:nvSpPr>
          <p:cNvPr id="6" name="Title 1">
            <a:extLst>
              <a:ext uri="{FF2B5EF4-FFF2-40B4-BE49-F238E27FC236}">
                <a16:creationId xmlns:a16="http://schemas.microsoft.com/office/drawing/2014/main" id="{ABB0BF98-3FB9-7708-93C2-3F13EA42A072}"/>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Reflection</a:t>
            </a:r>
          </a:p>
        </p:txBody>
      </p:sp>
    </p:spTree>
    <p:extLst>
      <p:ext uri="{BB962C8B-B14F-4D97-AF65-F5344CB8AC3E}">
        <p14:creationId xmlns:p14="http://schemas.microsoft.com/office/powerpoint/2010/main" val="1012983986"/>
      </p:ext>
    </p:extLst>
  </p:cSld>
  <p:clrMapOvr>
    <a:masterClrMapping/>
  </p:clrMapOvr>
  <mc:AlternateContent xmlns:mc="http://schemas.openxmlformats.org/markup-compatibility/2006" xmlns:p14="http://schemas.microsoft.com/office/powerpoint/2010/main">
    <mc:Choice Requires="p14">
      <p:transition spd="slow" p14:dur="2000" advTm="40124"/>
    </mc:Choice>
    <mc:Fallback xmlns="">
      <p:transition spd="slow" advTm="4012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p:nvPr/>
        </p:nvSpPr>
        <p:spPr>
          <a:xfrm>
            <a:off x="928699" y="1074520"/>
            <a:ext cx="7402502" cy="446275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a:t>
            </a:r>
          </a:p>
          <a:p>
            <a:pPr marL="0" marR="0" lvl="0" indent="0" algn="l" rtl="0">
              <a:spcBef>
                <a:spcPts val="0"/>
              </a:spcBef>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Mission</a:t>
            </a:r>
            <a:r>
              <a:rPr lang="en-US" sz="2000" b="0" i="0" u="none" strike="noStrike" cap="none" baseline="0" dirty="0">
                <a:solidFill>
                  <a:schemeClr val="dk1"/>
                </a:solidFill>
                <a:latin typeface="Calibri"/>
                <a:ea typeface="Calibri"/>
                <a:cs typeface="Calibri"/>
                <a:sym typeface="Calibri"/>
              </a:rPr>
              <a:t> </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To install a foundation for students to pursue</a:t>
            </a:r>
            <a:r>
              <a:rPr lang="en-US" sz="2000" b="1" u="none" strike="noStrike" cap="none" baseline="0" dirty="0">
                <a:solidFill>
                  <a:schemeClr val="dk1"/>
                </a:solidFill>
                <a:latin typeface="Calibri"/>
                <a:ea typeface="Calibri"/>
                <a:cs typeface="Calibri"/>
                <a:sym typeface="Calibri"/>
              </a:rPr>
              <a:t> </a:t>
            </a:r>
            <a:r>
              <a:rPr lang="en-US" sz="2000" u="none" strike="noStrike" cap="none" baseline="0" dirty="0">
                <a:solidFill>
                  <a:schemeClr val="dk1"/>
                </a:solidFill>
                <a:latin typeface="Calibri"/>
                <a:ea typeface="Calibri"/>
                <a:cs typeface="Calibri"/>
                <a:sym typeface="Calibri"/>
              </a:rPr>
              <a:t>life-long </a:t>
            </a:r>
            <a:r>
              <a:rPr lang="en-US" sz="2000" b="1" i="0" u="none" strike="noStrike" cap="none" baseline="0" dirty="0">
                <a:solidFill>
                  <a:schemeClr val="dk1"/>
                </a:solidFill>
                <a:latin typeface="Calibri"/>
                <a:ea typeface="Calibri"/>
                <a:cs typeface="Calibri"/>
                <a:sym typeface="Calibri"/>
              </a:rPr>
              <a:t>self-directed learning</a:t>
            </a:r>
            <a:r>
              <a:rPr lang="en-US" sz="2000" b="0" i="0" u="none" strike="noStrike" cap="none" baseline="0" dirty="0">
                <a:solidFill>
                  <a:schemeClr val="dk1"/>
                </a:solidFill>
                <a:latin typeface="Calibri"/>
                <a:ea typeface="Calibri"/>
                <a:cs typeface="Calibri"/>
                <a:sym typeface="Calibri"/>
              </a:rPr>
              <a:t> as a physician</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Goal</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To provide students with curricular time for </a:t>
            </a:r>
            <a:r>
              <a:rPr lang="en-US" sz="2000" b="1" i="0" u="none" strike="noStrike" cap="none" baseline="0" dirty="0">
                <a:solidFill>
                  <a:schemeClr val="dk1"/>
                </a:solidFill>
                <a:latin typeface="Calibri"/>
                <a:ea typeface="Calibri"/>
                <a:cs typeface="Calibri"/>
                <a:sym typeface="Calibri"/>
              </a:rPr>
              <a:t>individualized active learning</a:t>
            </a:r>
            <a:r>
              <a:rPr lang="en-US" sz="2000" b="0" i="0" u="none" strike="noStrike" cap="none" baseline="0" dirty="0">
                <a:solidFill>
                  <a:schemeClr val="dk1"/>
                </a:solidFill>
                <a:latin typeface="Calibri"/>
                <a:ea typeface="Calibri"/>
                <a:cs typeface="Calibri"/>
                <a:sym typeface="Calibri"/>
              </a:rPr>
              <a:t> to enrich medical education </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A5BFC0-6C3F-094A-2520-3DC0F95275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231F3F-014C-4CE6-D9A1-FC7384C0C8B2}"/>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Reflection</a:t>
            </a:r>
          </a:p>
        </p:txBody>
      </p:sp>
      <p:sp>
        <p:nvSpPr>
          <p:cNvPr id="3" name="Content Placeholder 2">
            <a:extLst>
              <a:ext uri="{FF2B5EF4-FFF2-40B4-BE49-F238E27FC236}">
                <a16:creationId xmlns:a16="http://schemas.microsoft.com/office/drawing/2014/main" id="{9B3C616D-C517-F111-08E3-95395F24CFDC}"/>
              </a:ext>
            </a:extLst>
          </p:cNvPr>
          <p:cNvSpPr>
            <a:spLocks noGrp="1"/>
          </p:cNvSpPr>
          <p:nvPr>
            <p:ph idx="1"/>
          </p:nvPr>
        </p:nvSpPr>
        <p:spPr>
          <a:xfrm>
            <a:off x="348043" y="1165123"/>
            <a:ext cx="5777354" cy="5263957"/>
          </a:xfrm>
        </p:spPr>
        <p:txBody>
          <a:bodyPr/>
          <a:lstStyle/>
          <a:p>
            <a:pPr>
              <a:spcBef>
                <a:spcPts val="0"/>
              </a:spcBef>
            </a:pPr>
            <a:r>
              <a:rPr lang="en-US" sz="2400" u="sng" dirty="0">
                <a:latin typeface="Calibri" panose="020F0502020204030204" pitchFamily="34" charset="0"/>
                <a:cs typeface="Calibri" panose="020F0502020204030204" pitchFamily="34" charset="0"/>
              </a:rPr>
              <a:t>Did</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I pulled the lever</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I got zapped</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I pulled the lever and got zapped</a:t>
            </a:r>
          </a:p>
          <a:p>
            <a:pPr>
              <a:spcBef>
                <a:spcPts val="0"/>
              </a:spcBef>
            </a:pPr>
            <a:endParaRPr lang="en-US" sz="2400" dirty="0">
              <a:latin typeface="Calibri" panose="020F0502020204030204" pitchFamily="34" charset="0"/>
              <a:cs typeface="Calibri" panose="020F0502020204030204" pitchFamily="34" charset="0"/>
            </a:endParaRPr>
          </a:p>
          <a:p>
            <a:pPr>
              <a:spcBef>
                <a:spcPts val="0"/>
              </a:spcBef>
            </a:pPr>
            <a:r>
              <a:rPr lang="en-US" sz="2400" u="sng" dirty="0">
                <a:latin typeface="Calibri" panose="020F0502020204030204" pitchFamily="34" charset="0"/>
                <a:cs typeface="Calibri" panose="020F0502020204030204" pitchFamily="34" charset="0"/>
              </a:rPr>
              <a:t>Learned</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My interest in pulling the lever again was not strong enough to overcome the expectation of getting zapped again</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I wondered why someone would leave such an evil device just lying around and developed an appreciation of warning stickers</a:t>
            </a:r>
          </a:p>
          <a:p>
            <a:pPr marL="342900" indent="-342900">
              <a:spcBef>
                <a:spcPts val="0"/>
              </a:spcBef>
              <a:buFont typeface="Arial" panose="020B0604020202020204" pitchFamily="34" charset="0"/>
              <a:buChar char="•"/>
            </a:pPr>
            <a:r>
              <a:rPr lang="en-US" sz="2400" dirty="0">
                <a:latin typeface="Calibri" panose="020F0502020204030204" pitchFamily="34" charset="0"/>
                <a:cs typeface="Calibri" panose="020F0502020204030204" pitchFamily="34" charset="0"/>
              </a:rPr>
              <a:t>Scientists are strange people</a:t>
            </a:r>
          </a:p>
          <a:p>
            <a:pPr>
              <a:spcBef>
                <a:spcPts val="0"/>
              </a:spcBef>
            </a:pPr>
            <a:endParaRPr lang="en-US" sz="2400" dirty="0">
              <a:latin typeface="Calibri" panose="020F0502020204030204" pitchFamily="34" charset="0"/>
              <a:cs typeface="Calibri" panose="020F0502020204030204" pitchFamily="34" charset="0"/>
            </a:endParaRPr>
          </a:p>
          <a:p>
            <a:pPr>
              <a:spcBef>
                <a:spcPts val="0"/>
              </a:spcBef>
            </a:pPr>
            <a:endParaRPr lang="en-US" sz="2400" dirty="0">
              <a:latin typeface="Calibri" panose="020F0502020204030204" pitchFamily="34" charset="0"/>
              <a:cs typeface="Calibri" panose="020F0502020204030204" pitchFamily="34" charset="0"/>
            </a:endParaRPr>
          </a:p>
          <a:p>
            <a:pPr>
              <a:spcBef>
                <a:spcPts val="0"/>
              </a:spcBef>
            </a:pPr>
            <a:endParaRPr lang="en-US" sz="2400"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92DFF274-DB03-29A5-CFA7-DE1B64E98B0E}"/>
              </a:ext>
            </a:extLst>
          </p:cNvPr>
          <p:cNvPicPr>
            <a:picLocks noChangeAspect="1"/>
          </p:cNvPicPr>
          <p:nvPr/>
        </p:nvPicPr>
        <p:blipFill>
          <a:blip r:embed="rId2"/>
          <a:stretch>
            <a:fillRect/>
          </a:stretch>
        </p:blipFill>
        <p:spPr>
          <a:xfrm>
            <a:off x="6000117" y="1061330"/>
            <a:ext cx="2811963" cy="5608560"/>
          </a:xfrm>
          <a:prstGeom prst="rect">
            <a:avLst/>
          </a:prstGeom>
        </p:spPr>
      </p:pic>
    </p:spTree>
    <p:extLst>
      <p:ext uri="{BB962C8B-B14F-4D97-AF65-F5344CB8AC3E}">
        <p14:creationId xmlns:p14="http://schemas.microsoft.com/office/powerpoint/2010/main" val="1718879202"/>
      </p:ext>
    </p:extLst>
  </p:cSld>
  <p:clrMapOvr>
    <a:masterClrMapping/>
  </p:clrMapOvr>
  <mc:AlternateContent xmlns:mc="http://schemas.openxmlformats.org/markup-compatibility/2006" xmlns:p14="http://schemas.microsoft.com/office/powerpoint/2010/main">
    <mc:Choice Requires="p14">
      <p:transition spd="slow" p14:dur="2000" advTm="40124"/>
    </mc:Choice>
    <mc:Fallback xmlns="">
      <p:transition spd="slow" advTm="401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4167C3-55BB-F1CC-AB6E-757091F2705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0B6570-5A8E-0CEC-2827-FE3407774EFC}"/>
              </a:ext>
            </a:extLst>
          </p:cNvPr>
          <p:cNvSpPr>
            <a:spLocks noGrp="1"/>
          </p:cNvSpPr>
          <p:nvPr>
            <p:ph idx="1"/>
          </p:nvPr>
        </p:nvSpPr>
        <p:spPr>
          <a:xfrm>
            <a:off x="315797" y="1165123"/>
            <a:ext cx="8409459" cy="5263957"/>
          </a:xfrm>
        </p:spPr>
        <p:txBody>
          <a:bodyPr/>
          <a:lstStyle/>
          <a:p>
            <a:pPr marL="203200" indent="0">
              <a:buNone/>
            </a:pPr>
            <a:r>
              <a:rPr lang="en-US" sz="2400" dirty="0">
                <a:latin typeface="Calibri" panose="020F0502020204030204" pitchFamily="34" charset="0"/>
                <a:cs typeface="Calibri" panose="020F0502020204030204" pitchFamily="34" charset="0"/>
              </a:rPr>
              <a:t>The main reason reflections are </a:t>
            </a:r>
            <a:r>
              <a:rPr lang="en-US" sz="2400" dirty="0">
                <a:solidFill>
                  <a:srgbClr val="FF0000"/>
                </a:solidFill>
                <a:latin typeface="Calibri" panose="020F0502020204030204" pitchFamily="34" charset="0"/>
                <a:cs typeface="Calibri" panose="020F0502020204030204" pitchFamily="34" charset="0"/>
              </a:rPr>
              <a:t>returned for edits </a:t>
            </a:r>
            <a:r>
              <a:rPr lang="en-US" sz="2400" dirty="0">
                <a:latin typeface="Calibri" panose="020F0502020204030204" pitchFamily="34" charset="0"/>
                <a:cs typeface="Calibri" panose="020F0502020204030204" pitchFamily="34" charset="0"/>
              </a:rPr>
              <a:t>is they focus on only on what was </a:t>
            </a:r>
            <a:r>
              <a:rPr lang="en-US" sz="2400" dirty="0">
                <a:solidFill>
                  <a:srgbClr val="FF0000"/>
                </a:solidFill>
                <a:latin typeface="Calibri" panose="020F0502020204030204" pitchFamily="34" charset="0"/>
                <a:cs typeface="Calibri" panose="020F0502020204030204" pitchFamily="34" charset="0"/>
              </a:rPr>
              <a:t>done</a:t>
            </a:r>
            <a:r>
              <a:rPr lang="en-US" sz="2400" dirty="0">
                <a:latin typeface="Calibri" panose="020F0502020204030204" pitchFamily="34" charset="0"/>
                <a:cs typeface="Calibri" panose="020F0502020204030204" pitchFamily="34" charset="0"/>
              </a:rPr>
              <a:t>, not what was </a:t>
            </a:r>
            <a:r>
              <a:rPr lang="en-US" sz="2400" dirty="0">
                <a:solidFill>
                  <a:srgbClr val="FF0000"/>
                </a:solidFill>
                <a:latin typeface="Calibri" panose="020F0502020204030204" pitchFamily="34" charset="0"/>
                <a:cs typeface="Calibri" panose="020F0502020204030204" pitchFamily="34" charset="0"/>
              </a:rPr>
              <a:t>learned</a:t>
            </a:r>
          </a:p>
          <a:p>
            <a:endParaRPr lang="en-US" sz="2400" dirty="0">
              <a:latin typeface="Calibri" panose="020F0502020204030204" pitchFamily="34" charset="0"/>
              <a:cs typeface="Calibri" panose="020F0502020204030204" pitchFamily="34" charset="0"/>
            </a:endParaRPr>
          </a:p>
          <a:p>
            <a:pPr marL="857250" lvl="1" indent="-457200">
              <a:buFont typeface="+mj-lt"/>
              <a:buAutoNum type="alphaUcPeriod"/>
            </a:pPr>
            <a:r>
              <a:rPr lang="en-US" sz="2400" dirty="0">
                <a:latin typeface="Calibri" panose="020F0502020204030204" pitchFamily="34" charset="0"/>
                <a:cs typeface="Calibri" panose="020F0502020204030204" pitchFamily="34" charset="0"/>
              </a:rPr>
              <a:t>I performed ultrasound ten times</a:t>
            </a:r>
          </a:p>
          <a:p>
            <a:pPr marL="857250" lvl="1" indent="-457200">
              <a:buFont typeface="+mj-lt"/>
              <a:buAutoNum type="alphaUcPeriod"/>
            </a:pPr>
            <a:r>
              <a:rPr lang="en-US" sz="2400" dirty="0">
                <a:latin typeface="Calibri" panose="020F0502020204030204" pitchFamily="34" charset="0"/>
                <a:cs typeface="Calibri" panose="020F0502020204030204" pitchFamily="34" charset="0"/>
              </a:rPr>
              <a:t>I improved my skill at identifying organs by ultrasound</a:t>
            </a:r>
          </a:p>
          <a:p>
            <a:pPr marL="857250" lvl="1" indent="-457200">
              <a:buFont typeface="+mj-lt"/>
              <a:buAutoNum type="alphaUcPeriod"/>
            </a:pPr>
            <a:r>
              <a:rPr lang="en-US" sz="2400" dirty="0">
                <a:latin typeface="Calibri" panose="020F0502020204030204" pitchFamily="34" charset="0"/>
                <a:cs typeface="Calibri" panose="020F0502020204030204" pitchFamily="34" charset="0"/>
              </a:rPr>
              <a:t>I enjoyed performing ultrasound</a:t>
            </a:r>
          </a:p>
          <a:p>
            <a:pPr marL="857250" lvl="1" indent="-457200">
              <a:buFont typeface="+mj-lt"/>
              <a:buAutoNum type="alphaUcPeriod"/>
            </a:pPr>
            <a:r>
              <a:rPr lang="en-US" sz="2400" dirty="0">
                <a:latin typeface="Calibri" panose="020F0502020204030204" pitchFamily="34" charset="0"/>
                <a:cs typeface="Calibri" panose="020F0502020204030204" pitchFamily="34" charset="0"/>
              </a:rPr>
              <a:t>By practicing ultrasound, I became less anxious about doing it and my performance improved</a:t>
            </a:r>
          </a:p>
          <a:p>
            <a:endParaRPr lang="en-US" sz="2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925E9DEA-5EDF-AB86-3AFA-C55270CDD66A}"/>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Reflection</a:t>
            </a:r>
          </a:p>
        </p:txBody>
      </p:sp>
    </p:spTree>
    <p:extLst>
      <p:ext uri="{BB962C8B-B14F-4D97-AF65-F5344CB8AC3E}">
        <p14:creationId xmlns:p14="http://schemas.microsoft.com/office/powerpoint/2010/main" val="3148565121"/>
      </p:ext>
    </p:extLst>
  </p:cSld>
  <p:clrMapOvr>
    <a:masterClrMapping/>
  </p:clrMapOvr>
  <mc:AlternateContent xmlns:mc="http://schemas.openxmlformats.org/markup-compatibility/2006" xmlns:p14="http://schemas.microsoft.com/office/powerpoint/2010/main">
    <mc:Choice Requires="p14">
      <p:transition spd="slow" p14:dur="2000" advTm="40124"/>
    </mc:Choice>
    <mc:Fallback xmlns="">
      <p:transition spd="slow" advTm="4012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66E4C-27B0-7E95-5BF1-935234ED165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A877A-EC9F-A7D3-6FC9-F80F6083E860}"/>
              </a:ext>
            </a:extLst>
          </p:cNvPr>
          <p:cNvSpPr>
            <a:spLocks noGrp="1"/>
          </p:cNvSpPr>
          <p:nvPr>
            <p:ph idx="1"/>
          </p:nvPr>
        </p:nvSpPr>
        <p:spPr>
          <a:xfrm>
            <a:off x="360802" y="1154930"/>
            <a:ext cx="8662012" cy="5400935"/>
          </a:xfrm>
        </p:spPr>
        <p:txBody>
          <a:bodyPr/>
          <a:lstStyle/>
          <a:p>
            <a:pPr marL="203200" indent="0">
              <a:spcBef>
                <a:spcPts val="0"/>
              </a:spcBef>
              <a:buNone/>
            </a:pPr>
            <a:r>
              <a:rPr lang="en-US" sz="2400" dirty="0">
                <a:latin typeface="Calibri" panose="020F0502020204030204" pitchFamily="34" charset="0"/>
                <a:cs typeface="Calibri" panose="020F0502020204030204" pitchFamily="34" charset="0"/>
              </a:rPr>
              <a:t>What are your </a:t>
            </a:r>
            <a:r>
              <a:rPr lang="en-US" sz="2400" dirty="0">
                <a:solidFill>
                  <a:srgbClr val="FF0000"/>
                </a:solidFill>
                <a:latin typeface="Calibri" panose="020F0502020204030204" pitchFamily="34" charset="0"/>
                <a:cs typeface="Calibri" panose="020F0502020204030204" pitchFamily="34" charset="0"/>
              </a:rPr>
              <a:t>goals</a:t>
            </a:r>
            <a:r>
              <a:rPr lang="en-US" sz="2400" dirty="0">
                <a:latin typeface="Calibri" panose="020F0502020204030204" pitchFamily="34" charset="0"/>
                <a:cs typeface="Calibri" panose="020F0502020204030204" pitchFamily="34" charset="0"/>
              </a:rPr>
              <a:t>? </a:t>
            </a:r>
            <a:r>
              <a:rPr lang="en-US" sz="2400" dirty="0">
                <a:solidFill>
                  <a:srgbClr val="FF0000"/>
                </a:solidFill>
                <a:latin typeface="Calibri" panose="020F0502020204030204" pitchFamily="34" charset="0"/>
                <a:cs typeface="Calibri" panose="020F0502020204030204" pitchFamily="34" charset="0"/>
              </a:rPr>
              <a:t>Why</a:t>
            </a:r>
            <a:r>
              <a:rPr lang="en-US" sz="2400" dirty="0">
                <a:latin typeface="Calibri" panose="020F0502020204030204" pitchFamily="34" charset="0"/>
                <a:cs typeface="Calibri" panose="020F0502020204030204" pitchFamily="34" charset="0"/>
              </a:rPr>
              <a:t> are you doing this?</a:t>
            </a:r>
          </a:p>
          <a:p>
            <a:pPr marL="203200" indent="0">
              <a:spcBef>
                <a:spcPts val="0"/>
              </a:spcBef>
              <a:buNone/>
            </a:pPr>
            <a:endParaRPr lang="en-US" sz="2400" dirty="0">
              <a:latin typeface="Calibri" panose="020F0502020204030204" pitchFamily="34" charset="0"/>
              <a:cs typeface="Calibri" panose="020F0502020204030204" pitchFamily="34" charset="0"/>
            </a:endParaRPr>
          </a:p>
          <a:p>
            <a:pPr marL="203200" indent="0">
              <a:spcBef>
                <a:spcPts val="0"/>
              </a:spcBef>
              <a:buNone/>
            </a:pPr>
            <a:r>
              <a:rPr lang="en-US" sz="2400" dirty="0">
                <a:latin typeface="Calibri" panose="020F0502020204030204" pitchFamily="34" charset="0"/>
                <a:cs typeface="Calibri" panose="020F0502020204030204" pitchFamily="34" charset="0"/>
              </a:rPr>
              <a:t>Consider your expected </a:t>
            </a:r>
            <a:r>
              <a:rPr lang="en-US" sz="2400" dirty="0">
                <a:solidFill>
                  <a:srgbClr val="FF0000"/>
                </a:solidFill>
                <a:latin typeface="Calibri" panose="020F0502020204030204" pitchFamily="34" charset="0"/>
                <a:cs typeface="Calibri" panose="020F0502020204030204" pitchFamily="34" charset="0"/>
              </a:rPr>
              <a:t>outcomes</a:t>
            </a:r>
            <a:r>
              <a:rPr lang="en-US" sz="2400" dirty="0">
                <a:latin typeface="Calibri" panose="020F0502020204030204" pitchFamily="34" charset="0"/>
                <a:cs typeface="Calibri" panose="020F0502020204030204" pitchFamily="34" charset="0"/>
              </a:rPr>
              <a:t> when writing your </a:t>
            </a:r>
            <a:r>
              <a:rPr lang="en-US" sz="2400" dirty="0">
                <a:solidFill>
                  <a:srgbClr val="FF0000"/>
                </a:solidFill>
                <a:latin typeface="Calibri" panose="020F0502020204030204" pitchFamily="34" charset="0"/>
                <a:cs typeface="Calibri" panose="020F0502020204030204" pitchFamily="34" charset="0"/>
              </a:rPr>
              <a:t>LOs</a:t>
            </a:r>
            <a:r>
              <a:rPr lang="en-US" sz="2400" dirty="0">
                <a:latin typeface="Calibri" panose="020F0502020204030204" pitchFamily="34" charset="0"/>
                <a:cs typeface="Calibri" panose="020F0502020204030204" pitchFamily="34" charset="0"/>
              </a:rPr>
              <a:t>…</a:t>
            </a:r>
          </a:p>
          <a:p>
            <a:pPr marL="203200" indent="0">
              <a:spcBef>
                <a:spcPts val="0"/>
              </a:spcBef>
              <a:buNone/>
            </a:pPr>
            <a:r>
              <a:rPr lang="en-US" sz="2400" dirty="0">
                <a:latin typeface="Calibri" panose="020F0502020204030204" pitchFamily="34" charset="0"/>
                <a:cs typeface="Calibri" panose="020F0502020204030204" pitchFamily="34" charset="0"/>
              </a:rPr>
              <a:t>What do you hope to learn and how will you do this?</a:t>
            </a:r>
          </a:p>
          <a:p>
            <a:pPr marL="203200" indent="0">
              <a:spcBef>
                <a:spcPts val="0"/>
              </a:spcBef>
              <a:buNone/>
            </a:pPr>
            <a:endParaRPr lang="en-US" sz="2400" dirty="0">
              <a:latin typeface="Calibri" panose="020F0502020204030204" pitchFamily="34" charset="0"/>
              <a:cs typeface="Calibri" panose="020F0502020204030204" pitchFamily="34" charset="0"/>
            </a:endParaRPr>
          </a:p>
          <a:p>
            <a:pPr marL="203200" indent="0">
              <a:spcBef>
                <a:spcPts val="0"/>
              </a:spcBef>
              <a:buNone/>
            </a:pPr>
            <a:r>
              <a:rPr lang="en-US" sz="2400" u="sng" dirty="0">
                <a:latin typeface="Calibri" panose="020F0502020204030204" pitchFamily="34" charset="0"/>
                <a:cs typeface="Calibri" panose="020F0502020204030204" pitchFamily="34" charset="0"/>
              </a:rPr>
              <a:t>Learning Objective</a:t>
            </a:r>
          </a:p>
          <a:p>
            <a:pPr marL="203200" indent="0">
              <a:spcBef>
                <a:spcPts val="0"/>
              </a:spcBef>
              <a:buNone/>
            </a:pPr>
            <a:r>
              <a:rPr lang="en-US" sz="2400" dirty="0">
                <a:latin typeface="Calibri" panose="020F0502020204030204" pitchFamily="34" charset="0"/>
                <a:cs typeface="Calibri" panose="020F0502020204030204" pitchFamily="34" charset="0"/>
              </a:rPr>
              <a:t>I will learn the clinical value of ultrasound by practicing the procedure on patients in the hospital</a:t>
            </a:r>
          </a:p>
          <a:p>
            <a:pPr marL="0" indent="0">
              <a:spcBef>
                <a:spcPts val="0"/>
              </a:spcBef>
              <a:buNone/>
            </a:pPr>
            <a:endParaRPr lang="en-US" sz="2400" dirty="0">
              <a:latin typeface="Calibri" panose="020F0502020204030204" pitchFamily="34" charset="0"/>
              <a:cs typeface="Calibri" panose="020F0502020204030204" pitchFamily="34" charset="0"/>
            </a:endParaRPr>
          </a:p>
          <a:p>
            <a:pPr marL="203200" indent="0">
              <a:spcBef>
                <a:spcPts val="0"/>
              </a:spcBef>
              <a:buNone/>
            </a:pPr>
            <a:r>
              <a:rPr lang="en-US" sz="2400" u="sng" dirty="0">
                <a:latin typeface="Calibri" panose="020F0502020204030204" pitchFamily="34" charset="0"/>
                <a:cs typeface="Calibri" panose="020F0502020204030204" pitchFamily="34" charset="0"/>
              </a:rPr>
              <a:t>Reflection</a:t>
            </a:r>
          </a:p>
          <a:p>
            <a:pPr marL="203200" indent="0">
              <a:spcBef>
                <a:spcPts val="0"/>
              </a:spcBef>
              <a:buNone/>
            </a:pPr>
            <a:r>
              <a:rPr lang="en-US" sz="2400" i="1" dirty="0">
                <a:latin typeface="Calibri" panose="020F0502020204030204" pitchFamily="34" charset="0"/>
                <a:cs typeface="Calibri" panose="020F0502020204030204" pitchFamily="34" charset="0"/>
              </a:rPr>
              <a:t>I was able to identify various organs using the ultrasound machine. Initially, I was not sure how to apply this knowledge in real world settings but by the end I was able to learn about FAST exams for quick and easy examinations of internal bleeding in the ER</a:t>
            </a:r>
            <a:endParaRPr lang="en-US" sz="2400" dirty="0">
              <a:latin typeface="Calibri" panose="020F0502020204030204" pitchFamily="34" charset="0"/>
              <a:cs typeface="Calibri" panose="020F0502020204030204" pitchFamily="34" charset="0"/>
            </a:endParaRPr>
          </a:p>
          <a:p>
            <a:pPr marL="203200" indent="0">
              <a:spcBef>
                <a:spcPts val="0"/>
              </a:spcBef>
              <a:buNone/>
            </a:pPr>
            <a:endParaRPr lang="en-US" sz="2400" dirty="0">
              <a:latin typeface="Calibri" panose="020F0502020204030204" pitchFamily="34" charset="0"/>
              <a:cs typeface="Calibri" panose="020F0502020204030204" pitchFamily="34" charset="0"/>
            </a:endParaRPr>
          </a:p>
          <a:p>
            <a:pPr marL="203200" indent="0">
              <a:spcBef>
                <a:spcPts val="0"/>
              </a:spcBef>
              <a:buNone/>
            </a:pPr>
            <a:endParaRPr lang="en-US" sz="2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BFD7EADC-BEF3-89D2-7F45-75496346DA75}"/>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Learning Objectives</a:t>
            </a:r>
          </a:p>
        </p:txBody>
      </p:sp>
    </p:spTree>
    <p:extLst>
      <p:ext uri="{BB962C8B-B14F-4D97-AF65-F5344CB8AC3E}">
        <p14:creationId xmlns:p14="http://schemas.microsoft.com/office/powerpoint/2010/main" val="969558714"/>
      </p:ext>
    </p:extLst>
  </p:cSld>
  <p:clrMapOvr>
    <a:masterClrMapping/>
  </p:clrMapOvr>
  <mc:AlternateContent xmlns:mc="http://schemas.openxmlformats.org/markup-compatibility/2006" xmlns:p14="http://schemas.microsoft.com/office/powerpoint/2010/main">
    <mc:Choice Requires="p14">
      <p:transition spd="slow" p14:dur="2000" advTm="25978"/>
    </mc:Choice>
    <mc:Fallback xmlns="">
      <p:transition spd="slow" advTm="2597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22E679-887E-8BFC-0C99-68E70614E5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43771-9FCC-639D-7A4A-CACD72520BBA}"/>
              </a:ext>
            </a:extLst>
          </p:cNvPr>
          <p:cNvSpPr>
            <a:spLocks noGrp="1"/>
          </p:cNvSpPr>
          <p:nvPr>
            <p:ph idx="1"/>
          </p:nvPr>
        </p:nvSpPr>
        <p:spPr>
          <a:xfrm>
            <a:off x="457200" y="1291727"/>
            <a:ext cx="8229600" cy="4525963"/>
          </a:xfrm>
        </p:spPr>
        <p:txBody>
          <a:bodyPr/>
          <a:lstStyle/>
          <a:p>
            <a:pPr marL="203200" indent="0">
              <a:spcBef>
                <a:spcPts val="0"/>
              </a:spcBef>
              <a:buNone/>
            </a:pPr>
            <a:r>
              <a:rPr lang="en-US" sz="2400" dirty="0">
                <a:latin typeface="Calibri" panose="020F0502020204030204" pitchFamily="34" charset="0"/>
                <a:cs typeface="Calibri" panose="020F0502020204030204" pitchFamily="34" charset="0"/>
              </a:rPr>
              <a:t>Examples of returned LOs and Reflections</a:t>
            </a:r>
          </a:p>
          <a:p>
            <a:pPr marL="203200" indent="0">
              <a:spcBef>
                <a:spcPts val="0"/>
              </a:spcBef>
              <a:buNone/>
            </a:pPr>
            <a:endParaRPr lang="en-US" sz="2400" u="sng" dirty="0">
              <a:latin typeface="Calibri" panose="020F0502020204030204" pitchFamily="34" charset="0"/>
              <a:cs typeface="Calibri" panose="020F0502020204030204" pitchFamily="34" charset="0"/>
            </a:endParaRPr>
          </a:p>
          <a:p>
            <a:pPr marL="203200" indent="0">
              <a:spcBef>
                <a:spcPts val="0"/>
              </a:spcBef>
              <a:buNone/>
            </a:pPr>
            <a:r>
              <a:rPr lang="en-US" sz="2400" u="sng" dirty="0">
                <a:latin typeface="Calibri" panose="020F0502020204030204" pitchFamily="34" charset="0"/>
                <a:cs typeface="Calibri" panose="020F0502020204030204" pitchFamily="34" charset="0"/>
              </a:rPr>
              <a:t>Learning Objective</a:t>
            </a:r>
          </a:p>
          <a:p>
            <a:pPr marL="203200" indent="0">
              <a:spcBef>
                <a:spcPts val="0"/>
              </a:spcBef>
              <a:buNone/>
            </a:pPr>
            <a:r>
              <a:rPr lang="en-US" sz="2400" dirty="0">
                <a:latin typeface="Calibri" panose="020F0502020204030204" pitchFamily="34" charset="0"/>
                <a:cs typeface="Calibri" panose="020F0502020204030204" pitchFamily="34" charset="0"/>
              </a:rPr>
              <a:t>I will answer 100 Step 1 practice questions</a:t>
            </a:r>
          </a:p>
          <a:p>
            <a:pPr marL="0" indent="0">
              <a:spcBef>
                <a:spcPts val="0"/>
              </a:spcBef>
              <a:buNone/>
            </a:pPr>
            <a:endParaRPr lang="en-US" sz="2400" dirty="0">
              <a:latin typeface="Calibri" panose="020F0502020204030204" pitchFamily="34" charset="0"/>
              <a:cs typeface="Calibri" panose="020F0502020204030204" pitchFamily="34" charset="0"/>
            </a:endParaRPr>
          </a:p>
          <a:p>
            <a:pPr marL="203200" indent="0">
              <a:spcBef>
                <a:spcPts val="0"/>
              </a:spcBef>
              <a:buNone/>
            </a:pPr>
            <a:r>
              <a:rPr lang="en-US" sz="2400" u="sng" dirty="0">
                <a:latin typeface="Calibri" panose="020F0502020204030204" pitchFamily="34" charset="0"/>
                <a:cs typeface="Calibri" panose="020F0502020204030204" pitchFamily="34" charset="0"/>
              </a:rPr>
              <a:t>Reflection</a:t>
            </a:r>
          </a:p>
          <a:p>
            <a:pPr marL="203200" indent="0">
              <a:spcBef>
                <a:spcPts val="0"/>
              </a:spcBef>
              <a:buNone/>
            </a:pPr>
            <a:r>
              <a:rPr lang="en-US" sz="2400" dirty="0">
                <a:latin typeface="Calibri" panose="020F0502020204030204" pitchFamily="34" charset="0"/>
                <a:cs typeface="Calibri" panose="020F0502020204030204" pitchFamily="34" charset="0"/>
              </a:rPr>
              <a:t>I answered 100 Step 1 practice questions</a:t>
            </a:r>
          </a:p>
          <a:p>
            <a:pPr marL="0" indent="0">
              <a:spcBef>
                <a:spcPts val="0"/>
              </a:spcBef>
              <a:buNone/>
            </a:pPr>
            <a:endParaRPr lang="en-US" sz="2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616E3B9D-18C5-C1B6-48FE-98B8B054113D}"/>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Learning Objectives</a:t>
            </a:r>
          </a:p>
        </p:txBody>
      </p:sp>
    </p:spTree>
    <p:extLst>
      <p:ext uri="{BB962C8B-B14F-4D97-AF65-F5344CB8AC3E}">
        <p14:creationId xmlns:p14="http://schemas.microsoft.com/office/powerpoint/2010/main" val="942627352"/>
      </p:ext>
    </p:extLst>
  </p:cSld>
  <p:clrMapOvr>
    <a:masterClrMapping/>
  </p:clrMapOvr>
  <mc:AlternateContent xmlns:mc="http://schemas.openxmlformats.org/markup-compatibility/2006" xmlns:p14="http://schemas.microsoft.com/office/powerpoint/2010/main">
    <mc:Choice Requires="p14">
      <p:transition spd="slow" p14:dur="2000" advTm="25978"/>
    </mc:Choice>
    <mc:Fallback xmlns="">
      <p:transition spd="slow" advTm="25978"/>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9644D-3B54-D5F1-7938-4060369EED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F40BE-4AA5-D8AD-9AF2-61E0A109CF33}"/>
              </a:ext>
            </a:extLst>
          </p:cNvPr>
          <p:cNvSpPr>
            <a:spLocks noGrp="1"/>
          </p:cNvSpPr>
          <p:nvPr>
            <p:ph idx="1"/>
          </p:nvPr>
        </p:nvSpPr>
        <p:spPr>
          <a:xfrm>
            <a:off x="534319" y="1232119"/>
            <a:ext cx="8229600" cy="5212748"/>
          </a:xfrm>
        </p:spPr>
        <p:txBody>
          <a:bodyPr/>
          <a:lstStyle/>
          <a:p>
            <a:pPr marL="0" indent="0">
              <a:spcBef>
                <a:spcPts val="0"/>
              </a:spcBef>
              <a:buNone/>
            </a:pPr>
            <a:r>
              <a:rPr lang="en-US" sz="2400" dirty="0">
                <a:latin typeface="Calibri" panose="020F0502020204030204" pitchFamily="34" charset="0"/>
                <a:cs typeface="Calibri" panose="020F0502020204030204" pitchFamily="34" charset="0"/>
              </a:rPr>
              <a:t>Examples of accepted LOs and Reflections</a:t>
            </a:r>
          </a:p>
          <a:p>
            <a:pPr marL="0" indent="0">
              <a:spcBef>
                <a:spcPts val="0"/>
              </a:spcBef>
              <a:buNone/>
            </a:pPr>
            <a:endParaRPr lang="en-US" sz="2400" dirty="0">
              <a:latin typeface="Calibri" panose="020F0502020204030204" pitchFamily="34" charset="0"/>
              <a:cs typeface="Calibri" panose="020F0502020204030204" pitchFamily="34" charset="0"/>
            </a:endParaRPr>
          </a:p>
          <a:p>
            <a:pPr marL="0" indent="0">
              <a:spcBef>
                <a:spcPts val="0"/>
              </a:spcBef>
              <a:buNone/>
            </a:pPr>
            <a:r>
              <a:rPr lang="en-US" sz="2400" u="sng" dirty="0">
                <a:latin typeface="Calibri" panose="020F0502020204030204" pitchFamily="34" charset="0"/>
                <a:cs typeface="Calibri" panose="020F0502020204030204" pitchFamily="34" charset="0"/>
              </a:rPr>
              <a:t>Learning Objective</a:t>
            </a:r>
          </a:p>
          <a:p>
            <a:pPr marL="0" indent="0">
              <a:spcBef>
                <a:spcPts val="0"/>
              </a:spcBef>
              <a:buNone/>
            </a:pPr>
            <a:r>
              <a:rPr lang="en-US" sz="2400" dirty="0">
                <a:latin typeface="Calibri" panose="020F0502020204030204" pitchFamily="34" charset="0"/>
                <a:cs typeface="Calibri" panose="020F0502020204030204" pitchFamily="34" charset="0"/>
              </a:rPr>
              <a:t>I will learn about my strengths and weakness in preparing for Step 1 by answering 100 questions and analyzing my results</a:t>
            </a:r>
          </a:p>
          <a:p>
            <a:pPr marL="0" indent="0">
              <a:spcBef>
                <a:spcPts val="0"/>
              </a:spcBef>
              <a:buNone/>
            </a:pPr>
            <a:endParaRPr lang="en-US" sz="2400" dirty="0">
              <a:latin typeface="Calibri" panose="020F0502020204030204" pitchFamily="34" charset="0"/>
              <a:cs typeface="Calibri" panose="020F0502020204030204" pitchFamily="34" charset="0"/>
            </a:endParaRPr>
          </a:p>
          <a:p>
            <a:pPr marL="0" indent="0">
              <a:spcBef>
                <a:spcPts val="0"/>
              </a:spcBef>
              <a:buNone/>
            </a:pPr>
            <a:r>
              <a:rPr lang="en-US" sz="2400" u="sng" dirty="0">
                <a:latin typeface="Calibri" panose="020F0502020204030204" pitchFamily="34" charset="0"/>
                <a:cs typeface="Calibri" panose="020F0502020204030204" pitchFamily="34" charset="0"/>
              </a:rPr>
              <a:t>Reflection</a:t>
            </a:r>
          </a:p>
          <a:p>
            <a:pPr marL="0" indent="0">
              <a:spcBef>
                <a:spcPts val="0"/>
              </a:spcBef>
              <a:buNone/>
            </a:pPr>
            <a:r>
              <a:rPr lang="en-US" sz="2400" i="1" dirty="0">
                <a:latin typeface="Calibri" panose="020F0502020204030204" pitchFamily="34" charset="0"/>
                <a:cs typeface="Calibri" panose="020F0502020204030204" pitchFamily="34" charset="0"/>
              </a:rPr>
              <a:t>“I was able to complete my learning objectives for this elective. I answered and reviewed 240 Kaplan questions. I identified that I have many strengths in terms of test-taking strategy but have many gaps in knowledge that need further review, particularly in hematology and immunology.”</a:t>
            </a:r>
          </a:p>
          <a:p>
            <a:pPr marL="0" indent="0">
              <a:spcBef>
                <a:spcPts val="0"/>
              </a:spcBef>
              <a:buNone/>
            </a:pPr>
            <a:endParaRPr lang="en-US" sz="24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3C5000B4-B320-521B-9E27-4F1BF39000AF}"/>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Learning Objectives</a:t>
            </a:r>
          </a:p>
        </p:txBody>
      </p:sp>
    </p:spTree>
    <p:extLst>
      <p:ext uri="{BB962C8B-B14F-4D97-AF65-F5344CB8AC3E}">
        <p14:creationId xmlns:p14="http://schemas.microsoft.com/office/powerpoint/2010/main" val="3091239893"/>
      </p:ext>
    </p:extLst>
  </p:cSld>
  <p:clrMapOvr>
    <a:masterClrMapping/>
  </p:clrMapOvr>
  <mc:AlternateContent xmlns:mc="http://schemas.openxmlformats.org/markup-compatibility/2006" xmlns:p14="http://schemas.microsoft.com/office/powerpoint/2010/main">
    <mc:Choice Requires="p14">
      <p:transition spd="slow" p14:dur="2000" advTm="25978"/>
    </mc:Choice>
    <mc:Fallback xmlns="">
      <p:transition spd="slow" advTm="25978"/>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FEB46-835A-F2A0-160F-D3AE84A80453}"/>
            </a:ext>
          </a:extLst>
        </p:cNvPr>
        <p:cNvGrpSpPr/>
        <p:nvPr/>
      </p:nvGrpSpPr>
      <p:grpSpPr>
        <a:xfrm>
          <a:off x="0" y="0"/>
          <a:ext cx="0" cy="0"/>
          <a:chOff x="0" y="0"/>
          <a:chExt cx="0" cy="0"/>
        </a:xfrm>
      </p:grpSpPr>
      <p:pic>
        <p:nvPicPr>
          <p:cNvPr id="16386" name="Picture 2" descr="http://img.pandawhale.com/post-16925-Homer-Simpson-looking-in-mirro-Z1bw.gif">
            <a:extLst>
              <a:ext uri="{FF2B5EF4-FFF2-40B4-BE49-F238E27FC236}">
                <a16:creationId xmlns:a16="http://schemas.microsoft.com/office/drawing/2014/main" id="{E0D3EC9E-6739-942D-1395-545D29949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53064"/>
            <a:ext cx="6781800" cy="50863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39D61D95-FE2F-6D1C-D0B2-46004803BE6C}"/>
              </a:ext>
            </a:extLst>
          </p:cNvPr>
          <p:cNvSpPr>
            <a:spLocks noGrp="1"/>
          </p:cNvSpPr>
          <p:nvPr>
            <p:ph type="title"/>
          </p:nvPr>
        </p:nvSpPr>
        <p:spPr>
          <a:xfrm>
            <a:off x="457200" y="302135"/>
            <a:ext cx="8229600" cy="786693"/>
          </a:xfrm>
          <a:solidFill>
            <a:schemeClr val="accent4">
              <a:lumMod val="20000"/>
              <a:lumOff val="80000"/>
            </a:schemeClr>
          </a:solidFill>
        </p:spPr>
        <p:txBody>
          <a:bodyPr/>
          <a:lstStyle/>
          <a:p>
            <a:r>
              <a:rPr lang="en-US" sz="4000" b="1" dirty="0">
                <a:latin typeface="Calibri" panose="020F0502020204030204" pitchFamily="34" charset="0"/>
                <a:cs typeface="Calibri" panose="020F0502020204030204" pitchFamily="34" charset="0"/>
              </a:rPr>
              <a:t>Reflection</a:t>
            </a:r>
          </a:p>
        </p:txBody>
      </p:sp>
    </p:spTree>
    <p:extLst>
      <p:ext uri="{BB962C8B-B14F-4D97-AF65-F5344CB8AC3E}">
        <p14:creationId xmlns:p14="http://schemas.microsoft.com/office/powerpoint/2010/main" val="780751627"/>
      </p:ext>
    </p:extLst>
  </p:cSld>
  <p:clrMapOvr>
    <a:masterClrMapping/>
  </p:clrMapOvr>
  <mc:AlternateContent xmlns:mc="http://schemas.openxmlformats.org/markup-compatibility/2006" xmlns:p14="http://schemas.microsoft.com/office/powerpoint/2010/main">
    <mc:Choice Requires="p14">
      <p:transition spd="slow" p14:dur="2000" advTm="13258"/>
    </mc:Choice>
    <mc:Fallback xmlns="">
      <p:transition spd="slow" advTm="1325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p:nvPr/>
        </p:nvSpPr>
        <p:spPr>
          <a:xfrm>
            <a:off x="928698" y="972920"/>
            <a:ext cx="7694601" cy="458587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Block </a:t>
            </a:r>
            <a:r>
              <a:rPr lang="en-US" sz="2400" b="1" i="0" u="sng" strike="noStrike" cap="none" baseline="0" dirty="0">
                <a:solidFill>
                  <a:schemeClr val="dk1"/>
                </a:solidFill>
                <a:latin typeface="Calibri"/>
                <a:ea typeface="Calibri"/>
                <a:cs typeface="Calibri"/>
                <a:sym typeface="Calibri"/>
              </a:rPr>
              <a:t>Grade</a:t>
            </a:r>
            <a:r>
              <a:rPr lang="en-US" sz="2400" b="0" i="0" u="sng" strike="noStrike" cap="none" baseline="0" dirty="0">
                <a:solidFill>
                  <a:schemeClr val="dk1"/>
                </a:solidFill>
                <a:latin typeface="Calibri"/>
                <a:ea typeface="Calibri"/>
                <a:cs typeface="Calibri"/>
                <a:sym typeface="Calibri"/>
              </a:rPr>
              <a:t> Assessment</a:t>
            </a:r>
          </a:p>
          <a:p>
            <a:pPr marL="0" marR="0" lvl="0" indent="0" algn="l" rtl="0">
              <a:spcBef>
                <a:spcPts val="0"/>
              </a:spcBef>
              <a:buNone/>
            </a:pPr>
            <a:endParaRPr sz="2400" b="1" i="0" u="none" strike="noStrike" cap="none" baseline="0" dirty="0">
              <a:solidFill>
                <a:schemeClr val="dk1"/>
              </a:solidFill>
              <a:latin typeface="Calibri"/>
              <a:ea typeface="Calibri"/>
              <a:cs typeface="Calibri"/>
              <a:sym typeface="Calibri"/>
            </a:endParaRPr>
          </a:p>
          <a:p>
            <a:pPr marL="342900" marR="0" lvl="0" indent="-342900" algn="l" rtl="0">
              <a:spcBef>
                <a:spcPts val="0"/>
              </a:spcBef>
              <a:buClr>
                <a:srgbClr val="0000FF"/>
              </a:buClr>
              <a:buSzPct val="100000"/>
              <a:buFont typeface="Arial"/>
              <a:buChar char="•"/>
            </a:pPr>
            <a:r>
              <a:rPr lang="en-US" sz="2000" b="1" i="0" u="none" strike="noStrike" cap="none" baseline="0" dirty="0">
                <a:solidFill>
                  <a:srgbClr val="0000FF"/>
                </a:solidFill>
                <a:latin typeface="Calibri"/>
                <a:ea typeface="Calibri"/>
                <a:cs typeface="Calibri"/>
                <a:sym typeface="Calibri"/>
              </a:rPr>
              <a:t>Pass</a:t>
            </a:r>
            <a:r>
              <a:rPr lang="en-US" sz="2000" b="0" i="0" u="none" strike="noStrike" cap="none" baseline="0" dirty="0">
                <a:solidFill>
                  <a:schemeClr val="dk1"/>
                </a:solidFill>
                <a:latin typeface="Calibri"/>
                <a:ea typeface="Calibri"/>
                <a:cs typeface="Calibri"/>
                <a:sym typeface="Calibri"/>
              </a:rPr>
              <a:t> grade for collective 45+ hours of approved activities  </a:t>
            </a:r>
          </a:p>
          <a:p>
            <a:pPr marL="342900" marR="0" lvl="0" indent="-342900" algn="l" rtl="0">
              <a:spcBef>
                <a:spcPts val="0"/>
              </a:spcBef>
              <a:buClr>
                <a:srgbClr val="0000FF"/>
              </a:buClr>
              <a:buSzPct val="100000"/>
              <a:buFont typeface="Arial"/>
              <a:buChar char="•"/>
            </a:pPr>
            <a:r>
              <a:rPr lang="en-US" sz="2000" b="1" i="0" u="none" strike="noStrike" cap="none" baseline="0" dirty="0">
                <a:solidFill>
                  <a:srgbClr val="0000FF"/>
                </a:solidFill>
                <a:latin typeface="Calibri"/>
                <a:ea typeface="Calibri"/>
                <a:cs typeface="Calibri"/>
                <a:sym typeface="Calibri"/>
              </a:rPr>
              <a:t>Incomplet</a:t>
            </a:r>
            <a:r>
              <a:rPr lang="en-US" sz="2000" b="0" i="0" u="none" strike="noStrike" cap="none" baseline="0" dirty="0">
                <a:solidFill>
                  <a:srgbClr val="0000FF"/>
                </a:solidFill>
                <a:latin typeface="Calibri"/>
                <a:ea typeface="Calibri"/>
                <a:cs typeface="Calibri"/>
                <a:sym typeface="Calibri"/>
              </a:rPr>
              <a:t>e</a:t>
            </a:r>
            <a:r>
              <a:rPr lang="en-US" sz="2000" b="0" i="0" u="none" strike="noStrike" cap="none" baseline="0" dirty="0">
                <a:solidFill>
                  <a:schemeClr val="dk1"/>
                </a:solidFill>
                <a:latin typeface="Calibri"/>
                <a:ea typeface="Calibri"/>
                <a:cs typeface="Calibri"/>
                <a:sym typeface="Calibri"/>
              </a:rPr>
              <a:t> grade for excused absences and approved reasons</a:t>
            </a:r>
          </a:p>
          <a:p>
            <a:pPr marL="342900" lvl="3" indent="-342900">
              <a:buSzPct val="25000"/>
              <a:buFont typeface="Arial"/>
              <a:buChar char="•"/>
            </a:pPr>
            <a:r>
              <a:rPr lang="en-US" sz="2000" dirty="0">
                <a:solidFill>
                  <a:schemeClr val="dk1"/>
                </a:solidFill>
                <a:latin typeface="Calibri"/>
                <a:ea typeface="Calibri"/>
                <a:cs typeface="Calibri"/>
                <a:sym typeface="Calibri"/>
              </a:rPr>
              <a:t>        </a:t>
            </a:r>
            <a:r>
              <a:rPr lang="en-US" sz="2000" u="sng" dirty="0">
                <a:solidFill>
                  <a:schemeClr val="dk1"/>
                </a:solidFill>
                <a:latin typeface="Calibri"/>
                <a:ea typeface="Calibri"/>
                <a:cs typeface="Calibri"/>
                <a:sym typeface="Calibri"/>
              </a:rPr>
              <a:t>need approval from the block director </a:t>
            </a:r>
            <a:r>
              <a:rPr lang="en-US" sz="2000" b="1" u="sng" dirty="0">
                <a:solidFill>
                  <a:schemeClr val="dk1"/>
                </a:solidFill>
                <a:latin typeface="Calibri"/>
                <a:ea typeface="Calibri"/>
                <a:cs typeface="Calibri"/>
                <a:sym typeface="Calibri"/>
              </a:rPr>
              <a:t>prior to the block ends</a:t>
            </a:r>
            <a:endParaRPr lang="en-US" sz="2000" b="0" i="0" u="none" strike="noStrike" cap="none" baseline="0" dirty="0">
              <a:solidFill>
                <a:schemeClr val="dk1"/>
              </a:solidFill>
              <a:latin typeface="Calibri"/>
              <a:ea typeface="Calibri"/>
              <a:cs typeface="Calibri"/>
              <a:sym typeface="Calibri"/>
            </a:endParaRPr>
          </a:p>
          <a:p>
            <a:pPr marL="342900" indent="-342900">
              <a:buClr>
                <a:srgbClr val="0000FF"/>
              </a:buClr>
              <a:buSzPct val="100000"/>
              <a:buFont typeface="Arial"/>
              <a:buChar char="•"/>
            </a:pPr>
            <a:r>
              <a:rPr lang="en-US" sz="2000" b="1" dirty="0">
                <a:solidFill>
                  <a:srgbClr val="0000FF"/>
                </a:solidFill>
                <a:latin typeface="Calibri"/>
                <a:ea typeface="Calibri"/>
                <a:cs typeface="Calibri"/>
                <a:sym typeface="Calibri"/>
              </a:rPr>
              <a:t>Fail</a:t>
            </a:r>
            <a:r>
              <a:rPr lang="en-US" sz="2000" dirty="0">
                <a:solidFill>
                  <a:schemeClr val="dk1"/>
                </a:solidFill>
                <a:latin typeface="Calibri"/>
                <a:ea typeface="Calibri"/>
                <a:cs typeface="Calibri"/>
                <a:sym typeface="Calibri"/>
              </a:rPr>
              <a:t> grade for not meeting the 45-hour requirement without excused absences or approved reasons</a:t>
            </a:r>
          </a:p>
          <a:p>
            <a:pPr marL="342900" marR="0" lvl="0" indent="-342900" algn="l" rtl="0">
              <a:spcBef>
                <a:spcPts val="0"/>
              </a:spcBef>
              <a:buClr>
                <a:srgbClr val="0000FF"/>
              </a:buClr>
              <a:buSzPct val="100000"/>
              <a:buFont typeface="Arial"/>
              <a:buChar char="•"/>
            </a:pPr>
            <a:endParaRPr lang="en-US" sz="2000" b="0" i="0" u="none" strike="noStrike" cap="none" baseline="0" dirty="0">
              <a:solidFill>
                <a:schemeClr val="dk1"/>
              </a:solidFill>
              <a:latin typeface="Calibri"/>
              <a:ea typeface="Calibri"/>
              <a:cs typeface="Calibri"/>
              <a:sym typeface="Calibri"/>
            </a:endParaRPr>
          </a:p>
          <a:p>
            <a:pPr lvl="0">
              <a:buSzPct val="25000"/>
            </a:pPr>
            <a:r>
              <a:rPr lang="en-US" sz="2400" b="0" i="0" u="sng" strike="noStrike" cap="none" baseline="0" dirty="0">
                <a:solidFill>
                  <a:schemeClr val="dk1"/>
                </a:solidFill>
                <a:latin typeface="Calibri"/>
                <a:ea typeface="Calibri"/>
                <a:cs typeface="Calibri"/>
                <a:sym typeface="Calibri"/>
              </a:rPr>
              <a:t>Block remediation/completion</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Personalized plan in consultation with the block director</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Complete the course during Year 2 before Step 1.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p:nvPr/>
        </p:nvSpPr>
        <p:spPr>
          <a:xfrm>
            <a:off x="928698" y="693520"/>
            <a:ext cx="7694601" cy="557075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Professional Behavioral Assessment</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by the block director by incorporating comments from mentors/preceptors/supervisors</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342900" marR="0" lvl="0" indent="-342900" algn="l" rtl="0">
              <a:spcBef>
                <a:spcPts val="0"/>
              </a:spcBef>
              <a:buClr>
                <a:schemeClr val="dk1"/>
              </a:buClr>
              <a:buSzPct val="100000"/>
              <a:buFont typeface="Arial"/>
              <a:buChar char="•"/>
            </a:pPr>
            <a:r>
              <a:rPr lang="en-US" sz="2000" b="0" i="0" u="none" strike="noStrike" cap="none" baseline="0" dirty="0">
                <a:solidFill>
                  <a:schemeClr val="dk1"/>
                </a:solidFill>
                <a:latin typeface="Calibri"/>
                <a:ea typeface="Calibri"/>
                <a:cs typeface="Calibri"/>
                <a:sym typeface="Calibri"/>
              </a:rPr>
              <a:t>Professionalism</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	Level 1: does not meet expectations</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	Level 2: meets expectations</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	Level 3: exceeds expectations</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000" b="1" i="0" u="none" strike="noStrike" cap="none" baseline="0" dirty="0">
                <a:solidFill>
                  <a:srgbClr val="0000FF"/>
                </a:solidFill>
                <a:latin typeface="Calibri"/>
                <a:ea typeface="Calibri"/>
                <a:cs typeface="Calibri"/>
                <a:sym typeface="Calibri"/>
              </a:rPr>
              <a:t>	Not included in the block grade</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Student assessment of the block</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	Block assessment</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	Preceptor assessment</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48595789"/>
              </p:ext>
            </p:extLst>
          </p:nvPr>
        </p:nvGraphicFramePr>
        <p:xfrm>
          <a:off x="314803" y="924518"/>
          <a:ext cx="8514394" cy="4057932"/>
        </p:xfrm>
        <a:graphic>
          <a:graphicData uri="http://schemas.openxmlformats.org/drawingml/2006/table">
            <a:tbl>
              <a:tblPr firstRow="1" bandRow="1">
                <a:tableStyleId>{3B4B98B0-60AC-42C2-AFA5-B58CD77FA1E5}</a:tableStyleId>
              </a:tblPr>
              <a:tblGrid>
                <a:gridCol w="1622950">
                  <a:extLst>
                    <a:ext uri="{9D8B030D-6E8A-4147-A177-3AD203B41FA5}">
                      <a16:colId xmlns:a16="http://schemas.microsoft.com/office/drawing/2014/main" val="20000"/>
                    </a:ext>
                  </a:extLst>
                </a:gridCol>
                <a:gridCol w="1148574">
                  <a:extLst>
                    <a:ext uri="{9D8B030D-6E8A-4147-A177-3AD203B41FA5}">
                      <a16:colId xmlns:a16="http://schemas.microsoft.com/office/drawing/2014/main" val="20003"/>
                    </a:ext>
                  </a:extLst>
                </a:gridCol>
                <a:gridCol w="1148574">
                  <a:extLst>
                    <a:ext uri="{9D8B030D-6E8A-4147-A177-3AD203B41FA5}">
                      <a16:colId xmlns:a16="http://schemas.microsoft.com/office/drawing/2014/main" val="20004"/>
                    </a:ext>
                  </a:extLst>
                </a:gridCol>
                <a:gridCol w="1148574">
                  <a:extLst>
                    <a:ext uri="{9D8B030D-6E8A-4147-A177-3AD203B41FA5}">
                      <a16:colId xmlns:a16="http://schemas.microsoft.com/office/drawing/2014/main" val="20005"/>
                    </a:ext>
                  </a:extLst>
                </a:gridCol>
                <a:gridCol w="1011616">
                  <a:extLst>
                    <a:ext uri="{9D8B030D-6E8A-4147-A177-3AD203B41FA5}">
                      <a16:colId xmlns:a16="http://schemas.microsoft.com/office/drawing/2014/main" val="20006"/>
                    </a:ext>
                  </a:extLst>
                </a:gridCol>
                <a:gridCol w="1285532">
                  <a:extLst>
                    <a:ext uri="{9D8B030D-6E8A-4147-A177-3AD203B41FA5}">
                      <a16:colId xmlns:a16="http://schemas.microsoft.com/office/drawing/2014/main" val="2963198085"/>
                    </a:ext>
                  </a:extLst>
                </a:gridCol>
                <a:gridCol w="1148574">
                  <a:extLst>
                    <a:ext uri="{9D8B030D-6E8A-4147-A177-3AD203B41FA5}">
                      <a16:colId xmlns:a16="http://schemas.microsoft.com/office/drawing/2014/main" val="2837089639"/>
                    </a:ext>
                  </a:extLst>
                </a:gridCol>
              </a:tblGrid>
              <a:tr h="403361">
                <a:tc rowSpan="2">
                  <a:txBody>
                    <a:bodyPr/>
                    <a:lstStyle/>
                    <a:p>
                      <a:pPr algn="ctr"/>
                      <a:endParaRPr lang="en-US" sz="1600">
                        <a:latin typeface="Calibri"/>
                        <a:cs typeface="Calibri"/>
                      </a:endParaRPr>
                    </a:p>
                  </a:txBody>
                  <a:tcPr marL="0" marR="0" marT="0" marB="0" anchor="ctr">
                    <a:lnR w="12700" cap="flat" cmpd="sng" algn="ctr">
                      <a:solidFill>
                        <a:srgbClr val="1F497D">
                          <a:lumMod val="60000"/>
                          <a:lumOff val="40000"/>
                        </a:srgbClr>
                      </a:solidFill>
                      <a:prstDash val="solid"/>
                      <a:round/>
                      <a:headEnd type="none" w="med" len="med"/>
                      <a:tailEnd type="none" w="med" len="med"/>
                    </a:lnR>
                  </a:tcPr>
                </a:tc>
                <a:tc gridSpan="2">
                  <a:txBody>
                    <a:bodyPr/>
                    <a:lstStyle/>
                    <a:p>
                      <a:pPr algn="ctr"/>
                      <a:r>
                        <a:rPr lang="en-US" sz="1600">
                          <a:latin typeface="Calibri"/>
                          <a:cs typeface="Calibri"/>
                        </a:rPr>
                        <a:t>2016</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rgbClr val="4F81BD"/>
                      </a:solidFill>
                      <a:prstDash val="solid"/>
                      <a:round/>
                      <a:headEnd type="none" w="med" len="med"/>
                      <a:tailEnd type="none" w="med" len="med"/>
                    </a:lnR>
                  </a:tcPr>
                </a:tc>
                <a:tc hMerge="1">
                  <a:txBody>
                    <a:bodyPr/>
                    <a:lstStyle/>
                    <a:p>
                      <a:pPr algn="ctr"/>
                      <a:endParaRPr lang="en-US" sz="2400" dirty="0">
                        <a:latin typeface="Calibri"/>
                        <a:cs typeface="Calibri"/>
                      </a:endParaRPr>
                    </a:p>
                  </a:txBody>
                  <a:tcPr/>
                </a:tc>
                <a:tc gridSpan="2">
                  <a:txBody>
                    <a:bodyPr/>
                    <a:lstStyle/>
                    <a:p>
                      <a:pPr algn="ctr"/>
                      <a:r>
                        <a:rPr lang="en-US" sz="1600">
                          <a:latin typeface="Calibri"/>
                          <a:cs typeface="Calibri"/>
                        </a:rPr>
                        <a:t>Virtual PAL 2020</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hMerge="1">
                  <a:txBody>
                    <a:bodyPr/>
                    <a:lstStyle/>
                    <a:p>
                      <a:pPr algn="ctr"/>
                      <a:endParaRPr lang="en-US" sz="2400" dirty="0">
                        <a:latin typeface="Calibri"/>
                        <a:cs typeface="Calibri"/>
                      </a:endParaRPr>
                    </a:p>
                  </a:txBody>
                  <a:tcPr>
                    <a:lnL w="12700" cap="flat" cmpd="sng" algn="ctr">
                      <a:solidFill>
                        <a:srgbClr val="1F497D">
                          <a:lumMod val="60000"/>
                          <a:lumOff val="40000"/>
                        </a:srgbClr>
                      </a:solidFill>
                      <a:prstDash val="solid"/>
                      <a:round/>
                      <a:headEnd type="none" w="med" len="med"/>
                      <a:tailEnd type="none" w="med" len="med"/>
                    </a:lnL>
                  </a:tcPr>
                </a:tc>
                <a:tc gridSpan="2">
                  <a:txBody>
                    <a:bodyPr/>
                    <a:lstStyle/>
                    <a:p>
                      <a:pPr algn="ctr"/>
                      <a:r>
                        <a:rPr lang="en-US" sz="1600">
                          <a:latin typeface="Calibri"/>
                          <a:cs typeface="Calibri"/>
                        </a:rPr>
                        <a:t>2022</a:t>
                      </a:r>
                    </a:p>
                  </a:txBody>
                  <a:tcPr marL="0" marR="0" marT="0" marB="0" anchor="ctr">
                    <a:lnL w="12700" cap="flat" cmpd="sng" algn="ctr">
                      <a:solidFill>
                        <a:schemeClr val="bg2">
                          <a:lumMod val="40000"/>
                          <a:lumOff val="60000"/>
                        </a:schemeClr>
                      </a:solidFill>
                      <a:prstDash val="solid"/>
                      <a:round/>
                      <a:headEnd type="none" w="med" len="med"/>
                      <a:tailEnd type="none" w="med" len="med"/>
                    </a:lnL>
                  </a:tcPr>
                </a:tc>
                <a:tc hMerge="1">
                  <a:txBody>
                    <a:bodyPr/>
                    <a:lstStyle/>
                    <a:p>
                      <a:pPr algn="ctr"/>
                      <a:endParaRPr lang="en-US" sz="1600" dirty="0">
                        <a:latin typeface="Calibri"/>
                        <a:cs typeface="Calibri"/>
                      </a:endParaRPr>
                    </a:p>
                  </a:txBody>
                  <a:tcPr anchor="ctr">
                    <a:lnL w="12700" cap="flat" cmpd="sng" algn="ctr">
                      <a:solidFill>
                        <a:srgbClr val="4F81BD"/>
                      </a:solidFill>
                      <a:prstDash val="solid"/>
                      <a:round/>
                      <a:headEnd type="none" w="med" len="med"/>
                      <a:tailEnd type="none" w="med" len="med"/>
                    </a:lnL>
                  </a:tcPr>
                </a:tc>
                <a:extLst>
                  <a:ext uri="{0D108BD9-81ED-4DB2-BD59-A6C34878D82A}">
                    <a16:rowId xmlns:a16="http://schemas.microsoft.com/office/drawing/2014/main" val="10000"/>
                  </a:ext>
                </a:extLst>
              </a:tr>
              <a:tr h="322689">
                <a:tc vMerge="1">
                  <a:txBody>
                    <a:bodyPr/>
                    <a:lstStyle/>
                    <a:p>
                      <a:endParaRPr lang="en-US" sz="2000" dirty="0">
                        <a:latin typeface="Calibri"/>
                        <a:cs typeface="Calibri"/>
                      </a:endParaRPr>
                    </a:p>
                  </a:txBody>
                  <a:tcPr/>
                </a:tc>
                <a:tc>
                  <a:txBody>
                    <a:bodyPr/>
                    <a:lstStyle/>
                    <a:p>
                      <a:pPr algn="ctr"/>
                      <a:r>
                        <a:rPr lang="en-US" sz="1600" b="1">
                          <a:latin typeface="Calibri"/>
                          <a:cs typeface="Calibri"/>
                        </a:rPr>
                        <a:t>Plans</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1">
                          <a:latin typeface="Calibri"/>
                          <a:cs typeface="Calibri"/>
                        </a:rPr>
                        <a:t>Done</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1">
                          <a:latin typeface="Calibri"/>
                          <a:cs typeface="Calibri"/>
                        </a:rPr>
                        <a:t>Plans</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1">
                          <a:latin typeface="Calibri"/>
                          <a:cs typeface="Calibri"/>
                        </a:rPr>
                        <a:t>Done</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1">
                          <a:latin typeface="Calibri"/>
                          <a:cs typeface="Calibri"/>
                        </a:rPr>
                        <a:t>Plans</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1">
                          <a:latin typeface="Calibri"/>
                          <a:cs typeface="Calibri"/>
                        </a:rPr>
                        <a:t>Done</a:t>
                      </a:r>
                    </a:p>
                  </a:txBody>
                  <a:tcPr marL="0" marR="0" marT="0" marB="0" anchor="ctr">
                    <a:lnL w="12700" cap="flat" cmpd="sng" algn="ctr">
                      <a:solidFill>
                        <a:schemeClr val="bg2">
                          <a:lumMod val="40000"/>
                          <a:lumOff val="60000"/>
                        </a:schemeClr>
                      </a:solidFill>
                      <a:prstDash val="solid"/>
                      <a:round/>
                      <a:headEnd type="none" w="med" len="med"/>
                      <a:tailEnd type="none" w="med" len="med"/>
                    </a:lnL>
                    <a:lnB w="12700" cap="flat" cmpd="sng" algn="ctr">
                      <a:solidFill>
                        <a:srgbClr val="1F497D">
                          <a:lumMod val="60000"/>
                          <a:lumOff val="40000"/>
                        </a:srgbClr>
                      </a:solidFill>
                      <a:prstDash val="solid"/>
                      <a:round/>
                      <a:headEnd type="none" w="med" len="med"/>
                      <a:tailEnd type="none" w="med" len="med"/>
                    </a:lnB>
                  </a:tcPr>
                </a:tc>
                <a:extLst>
                  <a:ext uri="{0D108BD9-81ED-4DB2-BD59-A6C34878D82A}">
                    <a16:rowId xmlns:a16="http://schemas.microsoft.com/office/drawing/2014/main" val="10001"/>
                  </a:ext>
                </a:extLst>
              </a:tr>
              <a:tr h="322689">
                <a:tc>
                  <a:txBody>
                    <a:bodyPr/>
                    <a:lstStyle/>
                    <a:p>
                      <a:pPr algn="ctr"/>
                      <a:r>
                        <a:rPr lang="en-US" sz="1600" b="1">
                          <a:latin typeface="Calibri"/>
                          <a:cs typeface="Calibri"/>
                        </a:rPr>
                        <a:t>Total hours</a:t>
                      </a:r>
                    </a:p>
                  </a:txBody>
                  <a:tcPr marL="0" marR="0" marT="0" marB="0" anchor="ctr">
                    <a:lnR w="12700" cap="flat" cmpd="sng" algn="ctr">
                      <a:solidFill>
                        <a:srgbClr val="1F497D">
                          <a:lumMod val="60000"/>
                          <a:lumOff val="40000"/>
                        </a:srgbClr>
                      </a:solidFill>
                      <a:prstDash val="solid"/>
                      <a:round/>
                      <a:headEnd type="none" w="med" len="med"/>
                      <a:tailEnd type="none" w="med" len="med"/>
                    </a:lnR>
                  </a:tcPr>
                </a:tc>
                <a:tc>
                  <a:txBody>
                    <a:bodyPr/>
                    <a:lstStyle/>
                    <a:p>
                      <a:pPr algn="ctr"/>
                      <a:r>
                        <a:rPr lang="en-US" sz="1600" b="0">
                          <a:latin typeface="Calibri"/>
                          <a:cs typeface="Calibri"/>
                        </a:rPr>
                        <a:t>7,253</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b="0">
                          <a:latin typeface="Calibri"/>
                          <a:cs typeface="Calibri"/>
                        </a:rPr>
                        <a:t>7,500</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b="0">
                          <a:latin typeface="Calibri"/>
                          <a:cs typeface="Calibri"/>
                        </a:rPr>
                        <a:t>7,015</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b="0">
                          <a:latin typeface="Calibri"/>
                          <a:cs typeface="Calibri"/>
                        </a:rPr>
                        <a:t>6,524</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b="0">
                          <a:latin typeface="Calibri"/>
                          <a:cs typeface="Calibri"/>
                        </a:rPr>
                        <a:t>9,832</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b="0">
                          <a:latin typeface="Calibri"/>
                          <a:cs typeface="Calibri"/>
                        </a:rPr>
                        <a:t>10,497</a:t>
                      </a:r>
                    </a:p>
                  </a:txBody>
                  <a:tcPr marL="0" marR="0" marT="0" marB="0" anchor="ctr">
                    <a:lnL w="12700" cap="flat" cmpd="sng" algn="ctr">
                      <a:solidFill>
                        <a:schemeClr val="bg2">
                          <a:lumMod val="40000"/>
                          <a:lumOff val="60000"/>
                        </a:schemeClr>
                      </a:solidFill>
                      <a:prstDash val="solid"/>
                      <a:round/>
                      <a:headEnd type="none" w="med" len="med"/>
                      <a:tailEnd type="none" w="med" len="med"/>
                    </a:lnL>
                    <a:lnT w="12700" cap="flat" cmpd="sng" algn="ctr">
                      <a:solidFill>
                        <a:srgbClr val="1F497D">
                          <a:lumMod val="60000"/>
                          <a:lumOff val="40000"/>
                        </a:srgbClr>
                      </a:solidFill>
                      <a:prstDash val="solid"/>
                      <a:round/>
                      <a:headEnd type="none" w="med" len="med"/>
                      <a:tailEnd type="none" w="med" len="med"/>
                    </a:lnT>
                  </a:tcPr>
                </a:tc>
                <a:extLst>
                  <a:ext uri="{0D108BD9-81ED-4DB2-BD59-A6C34878D82A}">
                    <a16:rowId xmlns:a16="http://schemas.microsoft.com/office/drawing/2014/main" val="10002"/>
                  </a:ext>
                </a:extLst>
              </a:tr>
              <a:tr h="458576">
                <a:tc>
                  <a:txBody>
                    <a:bodyPr/>
                    <a:lstStyle/>
                    <a:p>
                      <a:pPr algn="ctr"/>
                      <a:r>
                        <a:rPr lang="en-US" sz="1600" b="1">
                          <a:latin typeface="Calibri"/>
                          <a:cs typeface="Calibri"/>
                        </a:rPr>
                        <a:t>Hours</a:t>
                      </a:r>
                      <a:r>
                        <a:rPr lang="en-US" sz="1600" b="1" baseline="0">
                          <a:latin typeface="Calibri"/>
                          <a:cs typeface="Calibri"/>
                        </a:rPr>
                        <a:t> per student</a:t>
                      </a:r>
                      <a:endParaRPr lang="en-US" sz="1600" b="1">
                        <a:latin typeface="Calibri"/>
                        <a:cs typeface="Calibri"/>
                      </a:endParaRPr>
                    </a:p>
                  </a:txBody>
                  <a:tcPr marL="0" marR="0" marT="0" marB="0" anchor="ctr">
                    <a:lnR w="12700" cap="flat" cmpd="sng" algn="ctr">
                      <a:solidFill>
                        <a:srgbClr val="1F497D">
                          <a:lumMod val="60000"/>
                          <a:lumOff val="40000"/>
                        </a:srgbClr>
                      </a:solidFill>
                      <a:prstDash val="solid"/>
                      <a:round/>
                      <a:headEnd type="none" w="med" len="med"/>
                      <a:tailEnd type="none" w="med" len="med"/>
                    </a:lnR>
                  </a:tcPr>
                </a:tc>
                <a:tc>
                  <a:txBody>
                    <a:bodyPr/>
                    <a:lstStyle/>
                    <a:p>
                      <a:pPr algn="ctr"/>
                      <a:r>
                        <a:rPr lang="en-US" sz="1600" b="0">
                          <a:solidFill>
                            <a:srgbClr val="FF0000"/>
                          </a:solidFill>
                          <a:latin typeface="Calibri"/>
                          <a:cs typeface="Calibri"/>
                        </a:rPr>
                        <a:t>90</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solidFill>
                            <a:srgbClr val="FF0000"/>
                          </a:solidFill>
                          <a:latin typeface="Calibri"/>
                          <a:cs typeface="Calibri"/>
                        </a:rPr>
                        <a:t>93</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tcPr>
                </a:tc>
                <a:tc>
                  <a:txBody>
                    <a:bodyPr/>
                    <a:lstStyle/>
                    <a:p>
                      <a:pPr algn="ctr"/>
                      <a:r>
                        <a:rPr lang="en-US" sz="1600" b="0">
                          <a:solidFill>
                            <a:srgbClr val="FF0000"/>
                          </a:solidFill>
                          <a:latin typeface="Calibri"/>
                          <a:cs typeface="Calibri"/>
                        </a:rPr>
                        <a:t>87</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solidFill>
                            <a:srgbClr val="FF0000"/>
                          </a:solidFill>
                          <a:latin typeface="Calibri"/>
                          <a:cs typeface="Calibri"/>
                        </a:rPr>
                        <a:t>81</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solidFill>
                            <a:srgbClr val="FF0000"/>
                          </a:solidFill>
                          <a:latin typeface="Calibri"/>
                          <a:cs typeface="Calibri"/>
                        </a:rPr>
                        <a:t>84</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solidFill>
                            <a:srgbClr val="FF0000"/>
                          </a:solidFill>
                          <a:latin typeface="Calibri"/>
                          <a:cs typeface="Calibri"/>
                        </a:rPr>
                        <a:t>90</a:t>
                      </a:r>
                    </a:p>
                  </a:txBody>
                  <a:tcPr marL="0" marR="0" marT="0" marB="0" anchor="ctr">
                    <a:lnL w="12700" cap="flat" cmpd="sng" algn="ctr">
                      <a:solidFill>
                        <a:schemeClr val="bg2">
                          <a:lumMod val="40000"/>
                          <a:lumOff val="60000"/>
                        </a:schemeClr>
                      </a:solidFill>
                      <a:prstDash val="solid"/>
                      <a:round/>
                      <a:headEnd type="none" w="med" len="med"/>
                      <a:tailEnd type="none" w="med" len="med"/>
                    </a:lnL>
                  </a:tcPr>
                </a:tc>
                <a:extLst>
                  <a:ext uri="{0D108BD9-81ED-4DB2-BD59-A6C34878D82A}">
                    <a16:rowId xmlns:a16="http://schemas.microsoft.com/office/drawing/2014/main" val="10003"/>
                  </a:ext>
                </a:extLst>
              </a:tr>
              <a:tr h="322689">
                <a:tc>
                  <a:txBody>
                    <a:bodyPr/>
                    <a:lstStyle/>
                    <a:p>
                      <a:pPr algn="ctr"/>
                      <a:r>
                        <a:rPr lang="en-US" sz="1600" b="1">
                          <a:latin typeface="Calibri"/>
                          <a:cs typeface="Calibri"/>
                        </a:rPr>
                        <a:t>Total #</a:t>
                      </a:r>
                      <a:r>
                        <a:rPr lang="en-US" sz="1600" b="1" baseline="0">
                          <a:latin typeface="Calibri"/>
                          <a:cs typeface="Calibri"/>
                        </a:rPr>
                        <a:t> </a:t>
                      </a:r>
                      <a:r>
                        <a:rPr lang="en-US" sz="1600" b="1">
                          <a:latin typeface="Calibri"/>
                          <a:cs typeface="Calibri"/>
                        </a:rPr>
                        <a:t>activities</a:t>
                      </a:r>
                    </a:p>
                  </a:txBody>
                  <a:tcPr marL="0" marR="0" marT="0" marB="0" anchor="ctr">
                    <a:lnR w="12700" cap="flat" cmpd="sng" algn="ctr">
                      <a:solidFill>
                        <a:srgbClr val="1F497D">
                          <a:lumMod val="60000"/>
                          <a:lumOff val="40000"/>
                        </a:srgbClr>
                      </a:solidFill>
                      <a:prstDash val="solid"/>
                      <a:round/>
                      <a:headEnd type="none" w="med" len="med"/>
                      <a:tailEnd type="none" w="med" len="med"/>
                    </a:lnR>
                  </a:tcPr>
                </a:tc>
                <a:tc>
                  <a:txBody>
                    <a:bodyPr/>
                    <a:lstStyle/>
                    <a:p>
                      <a:pPr algn="ctr"/>
                      <a:r>
                        <a:rPr lang="en-US" sz="1600" b="0">
                          <a:latin typeface="Calibri"/>
                          <a:cs typeface="Calibri"/>
                        </a:rPr>
                        <a:t>289</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latin typeface="Calibri"/>
                          <a:cs typeface="Calibri"/>
                        </a:rPr>
                        <a:t>284</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tcPr>
                </a:tc>
                <a:tc>
                  <a:txBody>
                    <a:bodyPr/>
                    <a:lstStyle/>
                    <a:p>
                      <a:pPr algn="ctr"/>
                      <a:r>
                        <a:rPr lang="en-US" sz="1600" b="0">
                          <a:latin typeface="Calibri"/>
                          <a:cs typeface="Calibri"/>
                        </a:rPr>
                        <a:t>256</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latin typeface="Calibri"/>
                          <a:cs typeface="Calibri"/>
                        </a:rPr>
                        <a:t>265</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latin typeface="Calibri"/>
                          <a:cs typeface="Calibri"/>
                        </a:rPr>
                        <a:t>328</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algn="ctr"/>
                      <a:r>
                        <a:rPr lang="en-US" sz="1600" b="0">
                          <a:latin typeface="Calibri"/>
                          <a:cs typeface="Calibri"/>
                        </a:rPr>
                        <a:t>340</a:t>
                      </a:r>
                    </a:p>
                  </a:txBody>
                  <a:tcPr marL="0" marR="0" marT="0" marB="0" anchor="ctr">
                    <a:lnL w="12700" cap="flat" cmpd="sng" algn="ctr">
                      <a:solidFill>
                        <a:schemeClr val="bg2">
                          <a:lumMod val="40000"/>
                          <a:lumOff val="60000"/>
                        </a:schemeClr>
                      </a:solidFill>
                      <a:prstDash val="solid"/>
                      <a:round/>
                      <a:headEnd type="none" w="med" len="med"/>
                      <a:tailEnd type="none" w="med" len="med"/>
                    </a:lnL>
                  </a:tcPr>
                </a:tc>
                <a:extLst>
                  <a:ext uri="{0D108BD9-81ED-4DB2-BD59-A6C34878D82A}">
                    <a16:rowId xmlns:a16="http://schemas.microsoft.com/office/drawing/2014/main" val="10004"/>
                  </a:ext>
                </a:extLst>
              </a:tr>
              <a:tr h="564705">
                <a:tc>
                  <a:txBody>
                    <a:bodyPr/>
                    <a:lstStyle/>
                    <a:p>
                      <a:pPr algn="ctr"/>
                      <a:r>
                        <a:rPr lang="en-US" sz="1600" b="1">
                          <a:latin typeface="Calibri"/>
                          <a:cs typeface="Calibri"/>
                        </a:rPr>
                        <a:t># activities</a:t>
                      </a:r>
                      <a:r>
                        <a:rPr lang="en-US" sz="1600" b="1" baseline="0">
                          <a:latin typeface="Calibri"/>
                          <a:cs typeface="Calibri"/>
                        </a:rPr>
                        <a:t> per student</a:t>
                      </a:r>
                      <a:endParaRPr lang="en-US" sz="1600" b="1">
                        <a:latin typeface="Calibri"/>
                        <a:cs typeface="Calibri"/>
                      </a:endParaRPr>
                    </a:p>
                  </a:txBody>
                  <a:tcPr marL="0" marR="0" marT="0" marB="0" anchor="ctr">
                    <a:lnR w="12700" cap="flat" cmpd="sng" algn="ctr">
                      <a:solidFill>
                        <a:srgbClr val="1F497D">
                          <a:lumMod val="60000"/>
                          <a:lumOff val="40000"/>
                        </a:srgb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0">
                          <a:solidFill>
                            <a:srgbClr val="FF0000"/>
                          </a:solidFill>
                          <a:latin typeface="Calibri"/>
                          <a:cs typeface="Calibri"/>
                        </a:rPr>
                        <a:t>3.6</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0">
                          <a:solidFill>
                            <a:srgbClr val="FF0000"/>
                          </a:solidFill>
                          <a:latin typeface="Calibri"/>
                          <a:cs typeface="Calibri"/>
                        </a:rPr>
                        <a:t>3.5</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0">
                          <a:solidFill>
                            <a:srgbClr val="FF0000"/>
                          </a:solidFill>
                          <a:latin typeface="Calibri"/>
                          <a:cs typeface="Calibri"/>
                        </a:rPr>
                        <a:t>3.2</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0">
                          <a:solidFill>
                            <a:srgbClr val="FF0000"/>
                          </a:solidFill>
                          <a:latin typeface="Calibri"/>
                          <a:cs typeface="Calibri"/>
                        </a:rPr>
                        <a:t>3.3</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0">
                          <a:solidFill>
                            <a:srgbClr val="FF0000"/>
                          </a:solidFill>
                          <a:latin typeface="Calibri"/>
                          <a:cs typeface="Calibri"/>
                        </a:rPr>
                        <a:t>2.8</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B w="12700" cap="flat" cmpd="sng" algn="ctr">
                      <a:solidFill>
                        <a:srgbClr val="1F497D">
                          <a:lumMod val="60000"/>
                          <a:lumOff val="40000"/>
                        </a:srgbClr>
                      </a:solidFill>
                      <a:prstDash val="solid"/>
                      <a:round/>
                      <a:headEnd type="none" w="med" len="med"/>
                      <a:tailEnd type="none" w="med" len="med"/>
                    </a:lnB>
                  </a:tcPr>
                </a:tc>
                <a:tc>
                  <a:txBody>
                    <a:bodyPr/>
                    <a:lstStyle/>
                    <a:p>
                      <a:pPr algn="ctr"/>
                      <a:r>
                        <a:rPr lang="en-US" sz="1600" b="0">
                          <a:solidFill>
                            <a:srgbClr val="FF0000"/>
                          </a:solidFill>
                          <a:latin typeface="Calibri"/>
                          <a:cs typeface="Calibri"/>
                        </a:rPr>
                        <a:t>2.9</a:t>
                      </a:r>
                    </a:p>
                  </a:txBody>
                  <a:tcPr marL="0" marR="0" marT="0" marB="0" anchor="ctr">
                    <a:lnL w="12700" cap="flat" cmpd="sng" algn="ctr">
                      <a:solidFill>
                        <a:schemeClr val="bg2">
                          <a:lumMod val="40000"/>
                          <a:lumOff val="60000"/>
                        </a:schemeClr>
                      </a:solidFill>
                      <a:prstDash val="solid"/>
                      <a:round/>
                      <a:headEnd type="none" w="med" len="med"/>
                      <a:tailEnd type="none" w="med" len="med"/>
                    </a:lnL>
                    <a:lnB w="12700" cap="flat" cmpd="sng" algn="ctr">
                      <a:solidFill>
                        <a:srgbClr val="1F497D">
                          <a:lumMod val="60000"/>
                          <a:lumOff val="40000"/>
                        </a:srgbClr>
                      </a:solidFill>
                      <a:prstDash val="solid"/>
                      <a:round/>
                      <a:headEnd type="none" w="med" len="med"/>
                      <a:tailEnd type="none" w="med" len="med"/>
                    </a:lnB>
                  </a:tcPr>
                </a:tc>
                <a:extLst>
                  <a:ext uri="{0D108BD9-81ED-4DB2-BD59-A6C34878D82A}">
                    <a16:rowId xmlns:a16="http://schemas.microsoft.com/office/drawing/2014/main" val="10005"/>
                  </a:ext>
                </a:extLst>
              </a:tr>
              <a:tr h="462936">
                <a:tc rowSpan="3">
                  <a:txBody>
                    <a:bodyPr/>
                    <a:lstStyle/>
                    <a:p>
                      <a:pPr algn="ctr"/>
                      <a:r>
                        <a:rPr lang="en-US" sz="1600" b="1">
                          <a:latin typeface="Calibri"/>
                          <a:cs typeface="Calibri"/>
                        </a:rPr>
                        <a:t>Top 3 choices (hours)</a:t>
                      </a:r>
                    </a:p>
                  </a:txBody>
                  <a:tcPr marL="0" marR="0" marT="0" marB="0" anchor="ctr">
                    <a:lnR w="12700" cap="flat" cmpd="sng" algn="ctr">
                      <a:solidFill>
                        <a:srgbClr val="1F497D">
                          <a:lumMod val="60000"/>
                          <a:lumOff val="40000"/>
                        </a:srgb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Service Learning</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a:latin typeface="Calibri"/>
                          <a:cs typeface="Calibri"/>
                        </a:rPr>
                        <a:t>2,445</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a:latin typeface="Calibri"/>
                          <a:cs typeface="Calibri"/>
                        </a:rPr>
                        <a:t>Enrichment Elective</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a:latin typeface="Calibri"/>
                          <a:cs typeface="Calibri"/>
                        </a:rPr>
                        <a:t>3,003</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a:latin typeface="Calibri"/>
                          <a:cs typeface="Calibri"/>
                        </a:rPr>
                        <a:t>Research not SP</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tc>
                  <a:txBody>
                    <a:bodyPr/>
                    <a:lstStyle/>
                    <a:p>
                      <a:pPr algn="ctr"/>
                      <a:r>
                        <a:rPr lang="en-US" sz="1600" dirty="0">
                          <a:latin typeface="Calibri"/>
                          <a:cs typeface="Calibri"/>
                        </a:rPr>
                        <a:t>1,967</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F497D">
                          <a:lumMod val="60000"/>
                          <a:lumOff val="40000"/>
                        </a:srgbClr>
                      </a:solidFill>
                      <a:prstDash val="solid"/>
                      <a:round/>
                      <a:headEnd type="none" w="med" len="med"/>
                      <a:tailEnd type="none" w="med" len="med"/>
                    </a:lnT>
                  </a:tcPr>
                </a:tc>
                <a:extLst>
                  <a:ext uri="{0D108BD9-81ED-4DB2-BD59-A6C34878D82A}">
                    <a16:rowId xmlns:a16="http://schemas.microsoft.com/office/drawing/2014/main" val="10007"/>
                  </a:ext>
                </a:extLst>
              </a:tr>
              <a:tr h="687863">
                <a:tc vMerge="1">
                  <a:txBody>
                    <a:bodyPr/>
                    <a:lstStyle/>
                    <a:p>
                      <a:endParaRPr lang="en-US" sz="2000" dirty="0">
                        <a:latin typeface="Calibri"/>
                        <a:cs typeface="Calibri"/>
                      </a:endParaRPr>
                    </a:p>
                  </a:txBody>
                  <a:tcPr/>
                </a:tc>
                <a:tc>
                  <a:txBody>
                    <a:bodyPr/>
                    <a:lstStyle/>
                    <a:p>
                      <a:pPr algn="ctr"/>
                      <a:r>
                        <a:rPr lang="en-US" sz="1600">
                          <a:latin typeface="Calibri"/>
                          <a:cs typeface="Calibri"/>
                        </a:rPr>
                        <a:t>Scholarly Project</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1,690</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RHPP</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a:cs typeface="Calibri"/>
                        </a:rPr>
                        <a:t>1,332</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RHPP</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1,586</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0008"/>
                  </a:ext>
                </a:extLst>
              </a:tr>
              <a:tr h="462936">
                <a:tc vMerge="1">
                  <a:txBody>
                    <a:bodyPr/>
                    <a:lstStyle/>
                    <a:p>
                      <a:endParaRPr lang="en-US" sz="2000" dirty="0">
                        <a:latin typeface="Calibri"/>
                        <a:cs typeface="Calibri"/>
                      </a:endParaRPr>
                    </a:p>
                  </a:txBody>
                  <a:tcPr/>
                </a:tc>
                <a:tc>
                  <a:txBody>
                    <a:bodyPr/>
                    <a:lstStyle/>
                    <a:p>
                      <a:pPr algn="ctr"/>
                      <a:r>
                        <a:rPr lang="en-US" sz="1600">
                          <a:latin typeface="Calibri"/>
                          <a:cs typeface="Calibri"/>
                        </a:rPr>
                        <a:t>Enrichment Elective</a:t>
                      </a:r>
                    </a:p>
                  </a:txBody>
                  <a:tcPr marL="0" marR="0" marT="0" marB="0" anchor="ctr">
                    <a:lnL w="12700" cap="flat" cmpd="sng" algn="ctr">
                      <a:solidFill>
                        <a:srgbClr val="1F497D">
                          <a:lumMod val="60000"/>
                          <a:lumOff val="40000"/>
                        </a:srgb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925</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rgbClr val="4F81BD"/>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Research not SP</a:t>
                      </a:r>
                    </a:p>
                  </a:txBody>
                  <a:tcPr marL="0" marR="0" marT="0" marB="0" anchor="ctr">
                    <a:lnL w="12700" cap="flat" cmpd="sng" algn="ctr">
                      <a:solidFill>
                        <a:srgbClr val="4F81B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697</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latin typeface="Calibri"/>
                          <a:cs typeface="Calibri"/>
                        </a:rPr>
                        <a:t>Clinical not CCE</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a:cs typeface="Calibri"/>
                        </a:rPr>
                        <a:t>1,294</a:t>
                      </a:r>
                    </a:p>
                  </a:txBody>
                  <a:tcPr marL="0" marR="0" marT="0" marB="0" anchor="ctr">
                    <a:lnL w="12700" cap="flat" cmpd="sng" algn="ctr">
                      <a:solidFill>
                        <a:schemeClr val="bg2">
                          <a:lumMod val="40000"/>
                          <a:lumOff val="60000"/>
                        </a:schemeClr>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0009"/>
                  </a:ext>
                </a:extLst>
              </a:tr>
            </a:tbl>
          </a:graphicData>
        </a:graphic>
      </p:graphicFrame>
      <p:sp>
        <p:nvSpPr>
          <p:cNvPr id="5" name="TextBox 4"/>
          <p:cNvSpPr txBox="1"/>
          <p:nvPr/>
        </p:nvSpPr>
        <p:spPr>
          <a:xfrm>
            <a:off x="1618630" y="421027"/>
            <a:ext cx="5647700" cy="461665"/>
          </a:xfrm>
          <a:prstGeom prst="rect">
            <a:avLst/>
          </a:prstGeom>
          <a:noFill/>
        </p:spPr>
        <p:txBody>
          <a:bodyPr wrap="none" rtlCol="0">
            <a:spAutoFit/>
          </a:bodyPr>
          <a:lstStyle/>
          <a:p>
            <a:r>
              <a:rPr lang="en-US" sz="2400" b="1">
                <a:solidFill>
                  <a:srgbClr val="0000FF"/>
                </a:solidFill>
                <a:latin typeface="Calibri"/>
                <a:cs typeface="Calibri"/>
              </a:rPr>
              <a:t>Fun Facts – PAL activities/hours in the past</a:t>
            </a:r>
          </a:p>
        </p:txBody>
      </p:sp>
      <p:sp>
        <p:nvSpPr>
          <p:cNvPr id="6" name="TextBox 5"/>
          <p:cNvSpPr txBox="1"/>
          <p:nvPr/>
        </p:nvSpPr>
        <p:spPr>
          <a:xfrm>
            <a:off x="1089967" y="5153302"/>
            <a:ext cx="7479933" cy="1384995"/>
          </a:xfrm>
          <a:prstGeom prst="rect">
            <a:avLst/>
          </a:prstGeom>
          <a:noFill/>
        </p:spPr>
        <p:txBody>
          <a:bodyPr wrap="none" rtlCol="0">
            <a:spAutoFit/>
          </a:bodyPr>
          <a:lstStyle/>
          <a:p>
            <a:r>
              <a:rPr lang="en-US" sz="2000" b="1" dirty="0">
                <a:solidFill>
                  <a:srgbClr val="0000FF"/>
                </a:solidFill>
                <a:latin typeface="Calibri"/>
                <a:cs typeface="Calibri"/>
              </a:rPr>
              <a:t>What we have learned</a:t>
            </a:r>
          </a:p>
          <a:p>
            <a:pPr marL="285750" indent="-285750">
              <a:buFont typeface="Arial" panose="020B0604020202020204" pitchFamily="34" charset="0"/>
              <a:buChar char="•"/>
            </a:pPr>
            <a:r>
              <a:rPr lang="en-US" sz="1600" dirty="0">
                <a:latin typeface="Calibri"/>
                <a:cs typeface="Calibri"/>
              </a:rPr>
              <a:t>SP (Scholarly Project) – beware of IRB timeline! </a:t>
            </a:r>
          </a:p>
          <a:p>
            <a:pPr marL="285750" indent="-285750">
              <a:buFont typeface="Arial" panose="020B0604020202020204" pitchFamily="34" charset="0"/>
              <a:buChar char="•"/>
            </a:pPr>
            <a:r>
              <a:rPr lang="en-US" sz="1600" dirty="0">
                <a:latin typeface="Calibri"/>
                <a:cs typeface="Calibri"/>
              </a:rPr>
              <a:t>CE (Clinical Experiences) – beware of credentialing timeline + preceptor schedule</a:t>
            </a:r>
          </a:p>
          <a:p>
            <a:pPr marL="285750" indent="-285750">
              <a:buFont typeface="Arial" panose="020B0604020202020204" pitchFamily="34" charset="0"/>
              <a:buChar char="•"/>
            </a:pPr>
            <a:r>
              <a:rPr lang="en-US" sz="1600" dirty="0">
                <a:latin typeface="Calibri"/>
                <a:cs typeface="Calibri"/>
              </a:rPr>
              <a:t>COD (Certificate of Distinction) – clear communication with the course directors</a:t>
            </a:r>
          </a:p>
          <a:p>
            <a:pPr marL="285750" indent="-285750">
              <a:buFont typeface="Arial" panose="020B0604020202020204" pitchFamily="34" charset="0"/>
              <a:buChar char="•"/>
            </a:pPr>
            <a:r>
              <a:rPr lang="en-US" sz="1600" dirty="0">
                <a:latin typeface="Calibri"/>
                <a:cs typeface="Calibri"/>
              </a:rPr>
              <a:t>EE (Enrichment Electives) – beware of the requirements for PAL credit allowed</a:t>
            </a:r>
            <a:endParaRPr lang="en-US" sz="1600" dirty="0">
              <a:solidFill>
                <a:srgbClr val="FF0000"/>
              </a:solidFill>
              <a:latin typeface="Calibri"/>
              <a:cs typeface="Calibri"/>
            </a:endParaRPr>
          </a:p>
        </p:txBody>
      </p:sp>
    </p:spTree>
    <p:extLst>
      <p:ext uri="{BB962C8B-B14F-4D97-AF65-F5344CB8AC3E}">
        <p14:creationId xmlns:p14="http://schemas.microsoft.com/office/powerpoint/2010/main" val="3342053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p:nvPr/>
        </p:nvSpPr>
        <p:spPr>
          <a:xfrm>
            <a:off x="2547329" y="1804315"/>
            <a:ext cx="4346369" cy="3249370"/>
          </a:xfrm>
          <a:prstGeom prst="rect">
            <a:avLst/>
          </a:prstGeom>
          <a:noFill/>
          <a:ln>
            <a:noFill/>
          </a:ln>
        </p:spPr>
        <p:txBody>
          <a:bodyPr lIns="91425" tIns="45700" rIns="91425" bIns="45700" anchor="t" anchorCtr="0">
            <a:noAutofit/>
          </a:bodyPr>
          <a:lstStyle/>
          <a:p>
            <a:pPr marL="0" marR="0" lvl="0" indent="0" rtl="0">
              <a:spcBef>
                <a:spcPts val="0"/>
              </a:spcBef>
              <a:buSzPct val="25000"/>
              <a:buNone/>
            </a:pPr>
            <a:r>
              <a:rPr lang="en-US" sz="3600" b="1" i="0" u="sng" strike="noStrike" cap="none" baseline="0" dirty="0">
                <a:solidFill>
                  <a:srgbClr val="0000FF"/>
                </a:solidFill>
                <a:latin typeface="Calibri"/>
                <a:ea typeface="Calibri"/>
                <a:cs typeface="Calibri"/>
                <a:sym typeface="Calibri"/>
              </a:rPr>
              <a:t>Key to PAL success</a:t>
            </a:r>
          </a:p>
          <a:p>
            <a:pPr marL="0" marR="0" lvl="0" indent="0" rtl="0">
              <a:spcBef>
                <a:spcPts val="0"/>
              </a:spcBef>
              <a:buSzPct val="25000"/>
              <a:buNone/>
            </a:pPr>
            <a:endParaRPr lang="en-US" sz="1800" dirty="0">
              <a:solidFill>
                <a:schemeClr val="dk1"/>
              </a:solidFill>
              <a:latin typeface="Calibri"/>
              <a:ea typeface="Calibri"/>
              <a:cs typeface="Calibri"/>
              <a:sym typeface="Calibri"/>
            </a:endParaRPr>
          </a:p>
          <a:p>
            <a:pPr marL="571500" marR="0" lvl="0" indent="-571500" rtl="0">
              <a:spcBef>
                <a:spcPts val="0"/>
              </a:spcBef>
              <a:buSzPct val="100000"/>
              <a:buFont typeface="Wingdings" charset="2"/>
              <a:buChar char="ü"/>
            </a:pPr>
            <a:r>
              <a:rPr lang="en-US" sz="3200" b="1" dirty="0">
                <a:solidFill>
                  <a:schemeClr val="dk1"/>
                </a:solidFill>
                <a:latin typeface="Calibri"/>
                <a:ea typeface="Calibri"/>
                <a:cs typeface="Calibri"/>
                <a:sym typeface="Calibri"/>
              </a:rPr>
              <a:t>Communication</a:t>
            </a:r>
          </a:p>
          <a:p>
            <a:pPr marL="571500" marR="0" lvl="0" indent="-571500" rtl="0">
              <a:spcBef>
                <a:spcPts val="0"/>
              </a:spcBef>
              <a:buSzPct val="100000"/>
              <a:buFont typeface="Wingdings" charset="2"/>
              <a:buChar char="ü"/>
            </a:pPr>
            <a:r>
              <a:rPr lang="en-US" sz="3200" b="1" dirty="0">
                <a:solidFill>
                  <a:schemeClr val="dk1"/>
                </a:solidFill>
                <a:latin typeface="Calibri"/>
                <a:ea typeface="Calibri"/>
                <a:cs typeface="Calibri"/>
                <a:sym typeface="Calibri"/>
              </a:rPr>
              <a:t>Communication</a:t>
            </a:r>
          </a:p>
          <a:p>
            <a:pPr marL="571500" marR="0" lvl="0" indent="-571500" rtl="0">
              <a:spcBef>
                <a:spcPts val="0"/>
              </a:spcBef>
              <a:buSzPct val="100000"/>
              <a:buFont typeface="Wingdings" charset="2"/>
              <a:buChar char="ü"/>
            </a:pPr>
            <a:r>
              <a:rPr lang="en-US" sz="3200" b="1" i="0" u="none" strike="noStrike" cap="none" baseline="0" dirty="0">
                <a:solidFill>
                  <a:schemeClr val="dk1"/>
                </a:solidFill>
                <a:latin typeface="Calibri"/>
                <a:ea typeface="Calibri"/>
                <a:cs typeface="Calibri"/>
                <a:sym typeface="Calibri"/>
              </a:rPr>
              <a:t>Time management</a:t>
            </a:r>
          </a:p>
          <a:p>
            <a:pPr marL="571500" marR="0" lvl="0" indent="-571500" rtl="0">
              <a:spcBef>
                <a:spcPts val="0"/>
              </a:spcBef>
              <a:buSzPct val="100000"/>
              <a:buFont typeface="Wingdings" charset="2"/>
              <a:buChar char="ü"/>
            </a:pPr>
            <a:r>
              <a:rPr lang="en-US" sz="3200" b="1" dirty="0">
                <a:solidFill>
                  <a:schemeClr val="dk1"/>
                </a:solidFill>
                <a:latin typeface="Calibri"/>
                <a:ea typeface="Calibri"/>
                <a:cs typeface="Calibri"/>
                <a:sym typeface="Calibri"/>
              </a:rPr>
              <a:t>Have fun!</a:t>
            </a:r>
            <a:endParaRPr lang="en-US" sz="3200" b="1" i="0" u="none" strike="noStrike" cap="none" baseline="0" dirty="0">
              <a:solidFill>
                <a:srgbClr val="0000FF"/>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p:nvPr/>
        </p:nvSpPr>
        <p:spPr>
          <a:xfrm>
            <a:off x="928699" y="1074520"/>
            <a:ext cx="7402502" cy="507831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a:t>
            </a:r>
          </a:p>
          <a:p>
            <a:pPr marL="0" marR="0" lvl="0" indent="0" algn="l" rtl="0">
              <a:spcBef>
                <a:spcPts val="0"/>
              </a:spcBef>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24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Mission</a:t>
            </a:r>
            <a:r>
              <a:rPr lang="en-US" sz="2000" b="0" i="0" u="none" strike="noStrike" cap="none" baseline="0" dirty="0">
                <a:solidFill>
                  <a:schemeClr val="dk1"/>
                </a:solidFill>
                <a:latin typeface="Calibri"/>
                <a:ea typeface="Calibri"/>
                <a:cs typeface="Calibri"/>
                <a:sym typeface="Calibri"/>
              </a:rPr>
              <a:t> </a:t>
            </a:r>
          </a:p>
          <a:p>
            <a:pPr>
              <a:buSzPct val="25000"/>
            </a:pPr>
            <a:r>
              <a:rPr lang="en-US" sz="2000" b="0" i="0" u="none" strike="noStrike" cap="none" baseline="0" dirty="0">
                <a:solidFill>
                  <a:schemeClr val="dk1"/>
                </a:solidFill>
                <a:latin typeface="Calibri"/>
                <a:ea typeface="Calibri"/>
                <a:cs typeface="Calibri"/>
                <a:sym typeface="Calibri"/>
              </a:rPr>
              <a:t>To install a foundation for students to pursue</a:t>
            </a:r>
            <a:r>
              <a:rPr lang="en-US" sz="2000" b="1" u="none" strike="noStrike" cap="none" baseline="0" dirty="0">
                <a:solidFill>
                  <a:schemeClr val="dk1"/>
                </a:solidFill>
                <a:latin typeface="Calibri"/>
                <a:ea typeface="Calibri"/>
                <a:cs typeface="Calibri"/>
                <a:sym typeface="Calibri"/>
              </a:rPr>
              <a:t> </a:t>
            </a:r>
            <a:r>
              <a:rPr lang="en-US" sz="2000" u="none" strike="noStrike" cap="none" baseline="0" dirty="0">
                <a:solidFill>
                  <a:schemeClr val="dk1"/>
                </a:solidFill>
                <a:latin typeface="Calibri"/>
                <a:ea typeface="Calibri"/>
                <a:cs typeface="Calibri"/>
                <a:sym typeface="Calibri"/>
              </a:rPr>
              <a:t>life-long </a:t>
            </a:r>
            <a:r>
              <a:rPr lang="en-US" sz="2000" b="1" i="0" u="none" strike="noStrike" cap="none" baseline="0" dirty="0">
                <a:solidFill>
                  <a:schemeClr val="dk1"/>
                </a:solidFill>
                <a:latin typeface="Calibri"/>
                <a:ea typeface="Calibri"/>
                <a:cs typeface="Calibri"/>
                <a:sym typeface="Calibri"/>
              </a:rPr>
              <a:t>self-directed learning</a:t>
            </a:r>
            <a:r>
              <a:rPr lang="en-US" sz="2000" b="0" i="0" u="none" strike="noStrike" cap="none" baseline="0" dirty="0">
                <a:solidFill>
                  <a:schemeClr val="dk1"/>
                </a:solidFill>
                <a:latin typeface="Calibri"/>
                <a:ea typeface="Calibri"/>
                <a:cs typeface="Calibri"/>
                <a:sym typeface="Calibri"/>
              </a:rPr>
              <a:t> as a physician </a:t>
            </a:r>
            <a:r>
              <a:rPr lang="en-US" sz="2000" i="0" u="none" strike="noStrike" cap="none" baseline="0" dirty="0">
                <a:solidFill>
                  <a:srgbClr val="0000FF"/>
                </a:solidFill>
                <a:latin typeface="Calibri"/>
                <a:ea typeface="Calibri"/>
                <a:cs typeface="Calibri"/>
                <a:sym typeface="Calibri"/>
              </a:rPr>
              <a:t>(What you do already and will do for the rest of your life!)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400" b="0" i="0" u="sng" strike="noStrike" cap="none" baseline="0" dirty="0">
                <a:solidFill>
                  <a:schemeClr val="dk1"/>
                </a:solidFill>
                <a:latin typeface="Calibri"/>
                <a:ea typeface="Calibri"/>
                <a:cs typeface="Calibri"/>
                <a:sym typeface="Calibri"/>
              </a:rPr>
              <a:t>Goal</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To provide students with curricular time for </a:t>
            </a:r>
            <a:r>
              <a:rPr lang="en-US" sz="2000" b="1" i="0" u="none" strike="noStrike" cap="none" baseline="0" dirty="0">
                <a:solidFill>
                  <a:schemeClr val="dk1"/>
                </a:solidFill>
                <a:latin typeface="Calibri"/>
                <a:ea typeface="Calibri"/>
                <a:cs typeface="Calibri"/>
                <a:sym typeface="Calibri"/>
              </a:rPr>
              <a:t>individualized active learning</a:t>
            </a:r>
            <a:r>
              <a:rPr lang="en-US" sz="2000" b="0" i="0" u="none" strike="noStrike" cap="none" baseline="0" dirty="0">
                <a:solidFill>
                  <a:schemeClr val="dk1"/>
                </a:solidFill>
                <a:latin typeface="Calibri"/>
                <a:ea typeface="Calibri"/>
                <a:cs typeface="Calibri"/>
                <a:sym typeface="Calibri"/>
              </a:rPr>
              <a:t> to enrich medical education </a:t>
            </a:r>
            <a:r>
              <a:rPr lang="en-US" sz="2000" i="0" u="none" strike="noStrike" cap="none" baseline="0" dirty="0">
                <a:solidFill>
                  <a:srgbClr val="0000FF"/>
                </a:solidFill>
                <a:latin typeface="Calibri"/>
                <a:ea typeface="Calibri"/>
                <a:cs typeface="Calibri"/>
                <a:sym typeface="Calibri"/>
              </a:rPr>
              <a:t>(Course credit, financial aid, professional liability coverage, career development, and </a:t>
            </a:r>
            <a:r>
              <a:rPr lang="en-US" sz="2000" i="0" strike="noStrike" cap="none" baseline="0" dirty="0">
                <a:solidFill>
                  <a:srgbClr val="FF0000"/>
                </a:solidFill>
                <a:latin typeface="Calibri"/>
                <a:ea typeface="Calibri"/>
                <a:cs typeface="Calibri"/>
                <a:sym typeface="Calibri"/>
              </a:rPr>
              <a:t>more</a:t>
            </a:r>
            <a:r>
              <a:rPr lang="en-US" sz="2000" i="0" u="none" strike="noStrike" cap="none" baseline="0" dirty="0">
                <a:solidFill>
                  <a:srgbClr val="0000FF"/>
                </a:solidFill>
                <a:latin typeface="Calibri"/>
                <a:ea typeface="Calibri"/>
                <a:cs typeface="Calibri"/>
                <a:sym typeface="Calibri"/>
              </a:rPr>
              <a:t>!)</a:t>
            </a:r>
            <a:endParaRPr sz="20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p:nvPr/>
        </p:nvSpPr>
        <p:spPr>
          <a:xfrm>
            <a:off x="334433" y="795866"/>
            <a:ext cx="184666" cy="1200329"/>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68" name="Shape 168"/>
          <p:cNvSpPr txBox="1"/>
          <p:nvPr/>
        </p:nvSpPr>
        <p:spPr>
          <a:xfrm>
            <a:off x="1873644" y="2093900"/>
            <a:ext cx="5729654" cy="236536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5400" b="1" i="0" u="none" strike="noStrike" cap="none" baseline="0" dirty="0">
                <a:solidFill>
                  <a:srgbClr val="0000FF"/>
                </a:solidFill>
                <a:latin typeface="Calibri"/>
                <a:ea typeface="Calibri"/>
                <a:cs typeface="Calibri"/>
                <a:sym typeface="Calibri"/>
              </a:rPr>
              <a:t>Questions?</a:t>
            </a:r>
          </a:p>
          <a:p>
            <a:pPr marL="0" marR="0" lvl="0" indent="0" algn="ctr" rtl="0">
              <a:spcBef>
                <a:spcPts val="0"/>
              </a:spcBef>
              <a:buSzPct val="25000"/>
              <a:buNone/>
            </a:pPr>
            <a:endParaRPr lang="en-US" sz="2000" dirty="0">
              <a:solidFill>
                <a:srgbClr val="0000FF"/>
              </a:solidFill>
              <a:latin typeface="Calibri"/>
              <a:ea typeface="Calibri"/>
              <a:cs typeface="Calibri"/>
              <a:sym typeface="Calibri"/>
            </a:endParaRPr>
          </a:p>
          <a:p>
            <a:pPr marR="0" lvl="0" algn="ctr" rtl="0">
              <a:spcBef>
                <a:spcPts val="0"/>
              </a:spcBef>
              <a:buSzPct val="25000"/>
            </a:pPr>
            <a:r>
              <a:rPr lang="en-US" sz="2000" dirty="0">
                <a:solidFill>
                  <a:srgbClr val="0000FF"/>
                </a:solidFill>
                <a:latin typeface="Calibri"/>
                <a:ea typeface="Calibri"/>
                <a:cs typeface="Calibri"/>
                <a:sym typeface="Calibri"/>
              </a:rPr>
              <a:t>- PAL FAQs will be available in March-April on One45</a:t>
            </a:r>
          </a:p>
          <a:p>
            <a:pPr marR="0" lvl="0" algn="ctr" rtl="0">
              <a:spcBef>
                <a:spcPts val="0"/>
              </a:spcBef>
              <a:buSzPct val="25000"/>
            </a:pPr>
            <a:r>
              <a:rPr lang="en-US" sz="2000" dirty="0">
                <a:solidFill>
                  <a:srgbClr val="0000FF"/>
                </a:solidFill>
                <a:latin typeface="Calibri"/>
                <a:ea typeface="Calibri"/>
                <a:cs typeface="Calibri"/>
                <a:sym typeface="Calibri"/>
              </a:rPr>
              <a:t>- Office hours in April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C65AE9-B9C6-504B-6534-59563D86756E}"/>
              </a:ext>
            </a:extLst>
          </p:cNvPr>
          <p:cNvSpPr txBox="1"/>
          <p:nvPr/>
        </p:nvSpPr>
        <p:spPr>
          <a:xfrm>
            <a:off x="1302706" y="1628385"/>
            <a:ext cx="6789107" cy="3231654"/>
          </a:xfrm>
          <a:prstGeom prst="rect">
            <a:avLst/>
          </a:prstGeom>
          <a:noFill/>
        </p:spPr>
        <p:txBody>
          <a:bodyPr wrap="square" rtlCol="0">
            <a:spAutoFit/>
          </a:bodyPr>
          <a:lstStyle/>
          <a:p>
            <a:pPr marL="0" marR="0" indent="0">
              <a:spcBef>
                <a:spcPts val="0"/>
              </a:spcBef>
              <a:spcAft>
                <a:spcPts val="0"/>
              </a:spcAft>
            </a:pPr>
            <a:r>
              <a:rPr lang="en-US" sz="2400" dirty="0">
                <a:effectLst/>
                <a:latin typeface="Arial" panose="020B0604020202020204" pitchFamily="34" charset="0"/>
                <a:ea typeface="Arial" panose="020B0604020202020204" pitchFamily="34" charset="0"/>
              </a:rPr>
              <a:t>Block objectives:</a:t>
            </a:r>
          </a:p>
          <a:p>
            <a:pPr marL="0" marR="0" indent="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Self-identify subjects and areas of need or interest to pursue individual active learning</a:t>
            </a:r>
            <a:endParaRPr lang="en-US" sz="1800" u="none" strike="noStrike"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Develop personalized learning objectives and plans </a:t>
            </a:r>
            <a:endParaRPr lang="en-US" sz="1800" u="none" strike="noStrike"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Develop and refine communication skills with PAL preceptors and course directors</a:t>
            </a:r>
            <a:endParaRPr lang="en-US" sz="1800" u="none" strike="noStrike"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Engage in PAL activities that enrich and further one’s medical education. </a:t>
            </a:r>
            <a:endParaRPr lang="en-US" sz="1800" u="none" strike="noStrike"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Acquire and refine time management skills.</a:t>
            </a:r>
            <a:endParaRPr lang="en-US" sz="1800" dirty="0">
              <a:latin typeface="Calibri" panose="020F0502020204030204" pitchFamily="34" charset="0"/>
              <a:ea typeface="Arial" panose="020B0604020202020204" pitchFamily="34"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Arial" panose="020B0604020202020204" pitchFamily="34" charset="0"/>
              </a:rPr>
              <a:t>Self-evaluate completion of the planned learning.</a:t>
            </a:r>
            <a:r>
              <a:rPr lang="en-US" dirty="0">
                <a:effectLst/>
              </a:rPr>
              <a:t> </a:t>
            </a:r>
            <a:endParaRPr lang="en-US" dirty="0"/>
          </a:p>
        </p:txBody>
      </p:sp>
    </p:spTree>
    <p:extLst>
      <p:ext uri="{BB962C8B-B14F-4D97-AF65-F5344CB8AC3E}">
        <p14:creationId xmlns:p14="http://schemas.microsoft.com/office/powerpoint/2010/main" val="153014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grpSp>
        <p:nvGrpSpPr>
          <p:cNvPr id="7" name="Group 6">
            <a:extLst>
              <a:ext uri="{FF2B5EF4-FFF2-40B4-BE49-F238E27FC236}">
                <a16:creationId xmlns:a16="http://schemas.microsoft.com/office/drawing/2014/main" id="{C4368149-2771-5694-3F9A-CF569EE85C13}"/>
              </a:ext>
            </a:extLst>
          </p:cNvPr>
          <p:cNvGrpSpPr/>
          <p:nvPr/>
        </p:nvGrpSpPr>
        <p:grpSpPr>
          <a:xfrm>
            <a:off x="966625" y="1049847"/>
            <a:ext cx="7210750" cy="5014206"/>
            <a:chOff x="1147638" y="1125003"/>
            <a:chExt cx="7210750" cy="5014206"/>
          </a:xfrm>
        </p:grpSpPr>
        <p:grpSp>
          <p:nvGrpSpPr>
            <p:cNvPr id="9" name="Group 8">
              <a:extLst>
                <a:ext uri="{FF2B5EF4-FFF2-40B4-BE49-F238E27FC236}">
                  <a16:creationId xmlns:a16="http://schemas.microsoft.com/office/drawing/2014/main" id="{3C28054A-BCB1-4004-6352-0DA6828B6645}"/>
                </a:ext>
              </a:extLst>
            </p:cNvPr>
            <p:cNvGrpSpPr/>
            <p:nvPr/>
          </p:nvGrpSpPr>
          <p:grpSpPr>
            <a:xfrm>
              <a:off x="1147638" y="1125003"/>
              <a:ext cx="7210750" cy="5014206"/>
              <a:chOff x="1186275" y="1150761"/>
              <a:chExt cx="7210750" cy="5014206"/>
            </a:xfrm>
          </p:grpSpPr>
          <p:sp>
            <p:nvSpPr>
              <p:cNvPr id="95" name="Shape 95"/>
              <p:cNvSpPr txBox="1"/>
              <p:nvPr/>
            </p:nvSpPr>
            <p:spPr>
              <a:xfrm>
                <a:off x="1186275" y="1150761"/>
                <a:ext cx="7210750" cy="313687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SzPct val="25000"/>
                  <a:buNone/>
                </a:pPr>
                <a:r>
                  <a:rPr lang="en-US" sz="2400" b="0" i="0" u="none" strike="noStrike" cap="none" baseline="0" dirty="0">
                    <a:solidFill>
                      <a:schemeClr val="dk1"/>
                    </a:solidFill>
                    <a:latin typeface="Calibri"/>
                    <a:ea typeface="Calibri"/>
                    <a:cs typeface="Calibri"/>
                    <a:sym typeface="Calibri"/>
                  </a:rPr>
                  <a:t>MEDP820</a:t>
                </a:r>
              </a:p>
              <a:p>
                <a:pPr marL="0" marR="0" lvl="0" indent="0" algn="l" rtl="0">
                  <a:spcBef>
                    <a:spcPts val="0"/>
                  </a:spcBef>
                  <a:buNone/>
                </a:pPr>
                <a:endParaRPr sz="2000" b="0" i="0" u="sng"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000" b="1" i="0" u="sng" strike="noStrike" cap="none" baseline="0" dirty="0">
                    <a:solidFill>
                      <a:schemeClr val="dk1"/>
                    </a:solidFill>
                    <a:latin typeface="Calibri"/>
                    <a:ea typeface="Calibri"/>
                    <a:cs typeface="Calibri"/>
                    <a:sym typeface="Calibri"/>
                  </a:rPr>
                  <a:t>Block duration</a:t>
                </a:r>
              </a:p>
              <a:p>
                <a:pPr marL="0" marR="0" lvl="0" indent="0" algn="l" rtl="0">
                  <a:spcBef>
                    <a:spcPts val="0"/>
                  </a:spcBef>
                  <a:buSzPct val="25000"/>
                  <a:buNone/>
                </a:pPr>
                <a:r>
                  <a:rPr lang="en-US" sz="2000" b="0" i="0" u="none" strike="noStrike" cap="none" baseline="0" dirty="0">
                    <a:solidFill>
                      <a:schemeClr val="dk1"/>
                    </a:solidFill>
                    <a:latin typeface="Calibri"/>
                    <a:ea typeface="Calibri"/>
                    <a:cs typeface="Calibri"/>
                    <a:sym typeface="Calibri"/>
                  </a:rPr>
                  <a:t>May </a:t>
                </a:r>
                <a:r>
                  <a:rPr lang="en-US" sz="2000" dirty="0">
                    <a:solidFill>
                      <a:schemeClr val="dk1"/>
                    </a:solidFill>
                    <a:latin typeface="Calibri"/>
                    <a:ea typeface="Calibri"/>
                    <a:cs typeface="Calibri"/>
                    <a:sym typeface="Calibri"/>
                  </a:rPr>
                  <a:t>20</a:t>
                </a:r>
                <a:r>
                  <a:rPr lang="en-US" sz="2000" baseline="30000" dirty="0">
                    <a:solidFill>
                      <a:schemeClr val="dk1"/>
                    </a:solidFill>
                    <a:latin typeface="Calibri"/>
                    <a:ea typeface="Calibri"/>
                    <a:cs typeface="Calibri"/>
                    <a:sym typeface="Calibri"/>
                  </a:rPr>
                  <a:t>th</a:t>
                </a:r>
                <a:r>
                  <a:rPr lang="en-US" sz="2000" dirty="0">
                    <a:solidFill>
                      <a:schemeClr val="dk1"/>
                    </a:solidFill>
                    <a:latin typeface="Calibri"/>
                    <a:ea typeface="Calibri"/>
                    <a:cs typeface="Calibri"/>
                    <a:sym typeface="Calibri"/>
                  </a:rPr>
                  <a:t> </a:t>
                </a:r>
                <a:r>
                  <a:rPr lang="en-US" sz="2000" b="0" i="0" u="none" strike="noStrike" cap="none" baseline="30000" dirty="0">
                    <a:solidFill>
                      <a:schemeClr val="dk1"/>
                    </a:solidFill>
                    <a:latin typeface="Calibri"/>
                    <a:ea typeface="Calibri"/>
                    <a:cs typeface="Calibri"/>
                    <a:sym typeface="Calibri"/>
                  </a:rPr>
                  <a:t> </a:t>
                </a:r>
                <a:r>
                  <a:rPr lang="en-US" sz="2000" b="0" i="0" u="none" strike="noStrike" cap="none" baseline="0" dirty="0">
                    <a:solidFill>
                      <a:schemeClr val="dk1"/>
                    </a:solidFill>
                    <a:latin typeface="Calibri"/>
                    <a:ea typeface="Calibri"/>
                    <a:cs typeface="Calibri"/>
                    <a:sym typeface="Calibri"/>
                  </a:rPr>
                  <a:t>– June </a:t>
                </a:r>
                <a:r>
                  <a:rPr lang="en-US" sz="2000" dirty="0">
                    <a:solidFill>
                      <a:schemeClr val="dk1"/>
                    </a:solidFill>
                    <a:latin typeface="Calibri"/>
                    <a:ea typeface="Calibri"/>
                    <a:cs typeface="Calibri"/>
                    <a:sym typeface="Calibri"/>
                  </a:rPr>
                  <a:t>21</a:t>
                </a:r>
                <a:r>
                  <a:rPr lang="en-US" sz="2000" baseline="30000" dirty="0">
                    <a:solidFill>
                      <a:schemeClr val="dk1"/>
                    </a:solidFill>
                    <a:latin typeface="Calibri"/>
                    <a:ea typeface="Calibri"/>
                    <a:cs typeface="Calibri"/>
                    <a:sym typeface="Calibri"/>
                  </a:rPr>
                  <a:t>st</a:t>
                </a:r>
                <a:r>
                  <a:rPr lang="en-US" sz="2000" dirty="0">
                    <a:solidFill>
                      <a:schemeClr val="dk1"/>
                    </a:solidFill>
                    <a:latin typeface="Calibri"/>
                    <a:ea typeface="Calibri"/>
                    <a:cs typeface="Calibri"/>
                    <a:sym typeface="Calibri"/>
                  </a:rPr>
                  <a:t> </a:t>
                </a:r>
                <a:r>
                  <a:rPr lang="en-US" sz="2000" b="0" i="0" u="none" strike="noStrike" cap="none" baseline="0" dirty="0">
                    <a:solidFill>
                      <a:schemeClr val="dk1"/>
                    </a:solidFill>
                    <a:latin typeface="Calibri"/>
                    <a:ea typeface="Calibri"/>
                    <a:cs typeface="Calibri"/>
                    <a:sym typeface="Calibri"/>
                  </a:rPr>
                  <a:t>(5 weeks)</a:t>
                </a:r>
              </a:p>
              <a:p>
                <a:pPr marL="0" marR="0" lvl="0" indent="0" algn="l" rtl="0">
                  <a:spcBef>
                    <a:spcPts val="0"/>
                  </a:spcBef>
                  <a:buNone/>
                </a:pPr>
                <a:endParaRPr lang="en-US" sz="2000" b="1"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en-US" sz="2000" b="1" u="sng" dirty="0">
                    <a:solidFill>
                      <a:schemeClr val="dk1"/>
                    </a:solidFill>
                    <a:latin typeface="Calibri"/>
                    <a:ea typeface="Calibri"/>
                    <a:cs typeface="Calibri"/>
                    <a:sym typeface="Calibri"/>
                  </a:rPr>
                  <a:t>Team</a:t>
                </a:r>
                <a:endParaRPr sz="2000" b="1" i="0" u="sng"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800" b="1" dirty="0">
                    <a:solidFill>
                      <a:schemeClr val="dk1"/>
                    </a:solidFill>
                    <a:latin typeface="Calibri"/>
                    <a:ea typeface="Calibri"/>
                    <a:cs typeface="Calibri"/>
                    <a:sym typeface="Calibri"/>
                  </a:rPr>
                  <a:t>D</a:t>
                </a:r>
                <a:r>
                  <a:rPr lang="en-US" sz="1800" b="1" i="0" strike="noStrike" cap="none" baseline="0" dirty="0">
                    <a:solidFill>
                      <a:schemeClr val="dk1"/>
                    </a:solidFill>
                    <a:latin typeface="Calibri"/>
                    <a:ea typeface="Calibri"/>
                    <a:cs typeface="Calibri"/>
                    <a:sym typeface="Calibri"/>
                  </a:rPr>
                  <a:t>irector: </a:t>
                </a:r>
                <a:r>
                  <a:rPr lang="en-US" sz="1800" b="0" i="0" u="none" strike="noStrike" cap="none" baseline="0" dirty="0">
                    <a:solidFill>
                      <a:schemeClr val="dk1"/>
                    </a:solidFill>
                    <a:latin typeface="Calibri"/>
                    <a:ea typeface="Calibri"/>
                    <a:cs typeface="Calibri"/>
                    <a:sym typeface="Calibri"/>
                  </a:rPr>
                  <a:t>Sue Kim, PhD  </a:t>
                </a:r>
                <a:r>
                  <a:rPr lang="en-US" sz="1800" b="0" i="0" u="sng" strike="noStrike" cap="none" baseline="0" dirty="0">
                    <a:solidFill>
                      <a:schemeClr val="hlink"/>
                    </a:solidFill>
                    <a:latin typeface="Calibri"/>
                    <a:ea typeface="Calibri"/>
                    <a:cs typeface="Calibri"/>
                    <a:sym typeface="Calibri"/>
                    <a:hlinkClick r:id="rId3"/>
                  </a:rPr>
                  <a:t>suwon@arizona.edu</a:t>
                </a:r>
                <a:r>
                  <a:rPr lang="en-US" sz="1800" b="0" i="0" u="none" strike="noStrike" cap="none" baseline="0" dirty="0">
                    <a:solidFill>
                      <a:schemeClr val="dk1"/>
                    </a:solidFill>
                    <a:latin typeface="Calibri"/>
                    <a:ea typeface="Calibri"/>
                    <a:cs typeface="Calibri"/>
                    <a:sym typeface="Calibri"/>
                  </a:rPr>
                  <a:t> (602)343-8762</a:t>
                </a:r>
              </a:p>
              <a:p>
                <a:pPr marL="0" marR="0" lvl="0" indent="0" algn="l" rtl="0">
                  <a:spcBef>
                    <a:spcPts val="0"/>
                  </a:spcBef>
                  <a:buNone/>
                </a:pPr>
                <a:r>
                  <a:rPr lang="en-US" sz="1800" b="1" dirty="0">
                    <a:solidFill>
                      <a:schemeClr val="dk1"/>
                    </a:solidFill>
                    <a:latin typeface="Calibri"/>
                    <a:ea typeface="Calibri"/>
                    <a:cs typeface="Calibri"/>
                    <a:sym typeface="Calibri"/>
                  </a:rPr>
                  <a:t>Co-director: </a:t>
                </a:r>
                <a:r>
                  <a:rPr lang="en-US" sz="1800" dirty="0">
                    <a:solidFill>
                      <a:schemeClr val="dk1"/>
                    </a:solidFill>
                    <a:latin typeface="Calibri"/>
                    <a:ea typeface="Calibri"/>
                    <a:cs typeface="Calibri"/>
                    <a:sym typeface="Calibri"/>
                  </a:rPr>
                  <a:t>Chris Burns, PhD </a:t>
                </a:r>
                <a:r>
                  <a:rPr lang="en-US" sz="1800" dirty="0">
                    <a:solidFill>
                      <a:schemeClr val="dk1"/>
                    </a:solidFill>
                    <a:latin typeface="Calibri"/>
                    <a:ea typeface="Calibri"/>
                    <a:cs typeface="Calibri"/>
                    <a:sym typeface="Calibri"/>
                    <a:hlinkClick r:id="rId4"/>
                  </a:rPr>
                  <a:t>cburns@arizona.edu</a:t>
                </a:r>
                <a:r>
                  <a:rPr lang="en-US" sz="1800" dirty="0">
                    <a:solidFill>
                      <a:schemeClr val="dk1"/>
                    </a:solidFill>
                    <a:latin typeface="Calibri"/>
                    <a:ea typeface="Calibri"/>
                    <a:cs typeface="Calibri"/>
                    <a:sym typeface="Calibri"/>
                  </a:rPr>
                  <a:t> (602)827-2311</a:t>
                </a:r>
                <a:endParaRPr sz="18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800" b="1" dirty="0">
                    <a:solidFill>
                      <a:schemeClr val="dk1"/>
                    </a:solidFill>
                    <a:latin typeface="Calibri"/>
                    <a:ea typeface="Calibri"/>
                    <a:cs typeface="Calibri"/>
                    <a:sym typeface="Calibri"/>
                  </a:rPr>
                  <a:t>C</a:t>
                </a:r>
                <a:r>
                  <a:rPr lang="en-US" sz="1800" b="1" i="0" strike="noStrike" cap="none" baseline="0" dirty="0">
                    <a:solidFill>
                      <a:schemeClr val="dk1"/>
                    </a:solidFill>
                    <a:latin typeface="Calibri"/>
                    <a:ea typeface="Calibri"/>
                    <a:cs typeface="Calibri"/>
                    <a:sym typeface="Calibri"/>
                  </a:rPr>
                  <a:t>oordinator: </a:t>
                </a:r>
                <a:r>
                  <a:rPr lang="en-US" sz="1800" b="0" i="0" u="none" strike="noStrike" cap="none" baseline="0" dirty="0">
                    <a:solidFill>
                      <a:schemeClr val="dk1"/>
                    </a:solidFill>
                    <a:latin typeface="Calibri"/>
                    <a:ea typeface="Calibri"/>
                    <a:cs typeface="Calibri"/>
                    <a:sym typeface="Calibri"/>
                  </a:rPr>
                  <a:t>Daniel </a:t>
                </a:r>
                <a:r>
                  <a:rPr lang="en-US" sz="1800" b="0" i="0" u="none" strike="noStrike" cap="none" baseline="0" dirty="0">
                    <a:solidFill>
                      <a:schemeClr val="dk1"/>
                    </a:solidFill>
                    <a:latin typeface="Calibri" panose="020F0502020204030204" pitchFamily="34" charset="0"/>
                    <a:ea typeface="Calibri"/>
                    <a:cs typeface="Calibri" panose="020F0502020204030204" pitchFamily="34" charset="0"/>
                    <a:sym typeface="Calibri"/>
                  </a:rPr>
                  <a:t>Cruz </a:t>
                </a:r>
                <a:r>
                  <a:rPr lang="en-US" sz="1800" b="0" i="0" u="none" strike="noStrike" cap="none" baseline="0" dirty="0">
                    <a:solidFill>
                      <a:schemeClr val="dk1"/>
                    </a:solidFill>
                    <a:latin typeface="Calibri" panose="020F0502020204030204" pitchFamily="34" charset="0"/>
                    <a:ea typeface="Calibri"/>
                    <a:cs typeface="Calibri" panose="020F0502020204030204" pitchFamily="34" charset="0"/>
                    <a:sym typeface="Calibri"/>
                    <a:hlinkClick r:id="rId5"/>
                  </a:rPr>
                  <a:t>danielvcruz@arizona</a:t>
                </a:r>
                <a:r>
                  <a:rPr lang="en-US" sz="1800" dirty="0">
                    <a:solidFill>
                      <a:schemeClr val="dk1"/>
                    </a:solidFill>
                    <a:latin typeface="Calibri" panose="020F0502020204030204" pitchFamily="34" charset="0"/>
                    <a:ea typeface="Calibri"/>
                    <a:cs typeface="Calibri" panose="020F0502020204030204" pitchFamily="34" charset="0"/>
                    <a:sym typeface="Calibri"/>
                    <a:hlinkClick r:id="rId5"/>
                  </a:rPr>
                  <a:t>.edu</a:t>
                </a:r>
                <a:r>
                  <a:rPr lang="en-US" sz="1800" dirty="0">
                    <a:solidFill>
                      <a:schemeClr val="dk1"/>
                    </a:solidFill>
                    <a:latin typeface="Calibri" panose="020F0502020204030204" pitchFamily="34" charset="0"/>
                    <a:ea typeface="Calibri"/>
                    <a:cs typeface="Calibri" panose="020F0502020204030204" pitchFamily="34" charset="0"/>
                    <a:sym typeface="Calibri"/>
                  </a:rPr>
                  <a:t> (602)827-3661</a:t>
                </a:r>
                <a:endParaRPr lang="en-US" sz="1800" u="sng" dirty="0">
                  <a:latin typeface="Calibri" panose="020F0502020204030204" pitchFamily="34" charset="0"/>
                  <a:cs typeface="Calibri" panose="020F0502020204030204" pitchFamily="34" charset="0"/>
                </a:endParaRPr>
              </a:p>
            </p:txBody>
          </p:sp>
          <p:grpSp>
            <p:nvGrpSpPr>
              <p:cNvPr id="8" name="Group 7">
                <a:extLst>
                  <a:ext uri="{FF2B5EF4-FFF2-40B4-BE49-F238E27FC236}">
                    <a16:creationId xmlns:a16="http://schemas.microsoft.com/office/drawing/2014/main" id="{A4887F2E-315F-9006-74E9-C1981444BA86}"/>
                  </a:ext>
                </a:extLst>
              </p:cNvPr>
              <p:cNvGrpSpPr/>
              <p:nvPr/>
            </p:nvGrpSpPr>
            <p:grpSpPr>
              <a:xfrm>
                <a:off x="2654742" y="4611000"/>
                <a:ext cx="2378485" cy="1553967"/>
                <a:chOff x="367769" y="4598121"/>
                <a:chExt cx="2378485" cy="1553967"/>
              </a:xfrm>
            </p:grpSpPr>
            <p:pic>
              <p:nvPicPr>
                <p:cNvPr id="3" name="Picture 2">
                  <a:extLst>
                    <a:ext uri="{FF2B5EF4-FFF2-40B4-BE49-F238E27FC236}">
                      <a16:creationId xmlns:a16="http://schemas.microsoft.com/office/drawing/2014/main" id="{D106CB76-AD4E-0DAB-6599-AC6CE1BD3C24}"/>
                    </a:ext>
                  </a:extLst>
                </p:cNvPr>
                <p:cNvPicPr>
                  <a:picLocks noChangeAspect="1"/>
                </p:cNvPicPr>
                <p:nvPr/>
              </p:nvPicPr>
              <p:blipFill rotWithShape="1">
                <a:blip r:embed="rId6"/>
                <a:srcRect l="36614" t="31174" r="36479" b="40868"/>
                <a:stretch/>
              </p:blipFill>
              <p:spPr>
                <a:xfrm>
                  <a:off x="1590554" y="4598121"/>
                  <a:ext cx="1155700" cy="1553966"/>
                </a:xfrm>
                <a:prstGeom prst="rect">
                  <a:avLst/>
                </a:prstGeom>
              </p:spPr>
            </p:pic>
            <p:pic>
              <p:nvPicPr>
                <p:cNvPr id="5" name="Picture 4" descr="A person wearing glasses&#10;&#10;Description automatically generated with low confidence">
                  <a:extLst>
                    <a:ext uri="{FF2B5EF4-FFF2-40B4-BE49-F238E27FC236}">
                      <a16:creationId xmlns:a16="http://schemas.microsoft.com/office/drawing/2014/main" id="{7CC3D232-D4C0-247C-9A02-51C61B08A002}"/>
                    </a:ext>
                  </a:extLst>
                </p:cNvPr>
                <p:cNvPicPr>
                  <a:picLocks noChangeAspect="1"/>
                </p:cNvPicPr>
                <p:nvPr/>
              </p:nvPicPr>
              <p:blipFill rotWithShape="1">
                <a:blip r:embed="rId7"/>
                <a:srcRect l="4040" r="4040"/>
                <a:stretch/>
              </p:blipFill>
              <p:spPr>
                <a:xfrm>
                  <a:off x="367769" y="4598121"/>
                  <a:ext cx="1155700" cy="1553967"/>
                </a:xfrm>
                <a:prstGeom prst="rect">
                  <a:avLst/>
                </a:prstGeom>
              </p:spPr>
            </p:pic>
          </p:grpSp>
        </p:grpSp>
        <p:pic>
          <p:nvPicPr>
            <p:cNvPr id="2" name="Picture 1" descr="A person wearing a black shirt&#10;&#10;Description automatically generated with medium confidence">
              <a:extLst>
                <a:ext uri="{FF2B5EF4-FFF2-40B4-BE49-F238E27FC236}">
                  <a16:creationId xmlns:a16="http://schemas.microsoft.com/office/drawing/2014/main" id="{01D9C93D-5F76-D8B9-F30D-1A882ED41FF8}"/>
                </a:ext>
              </a:extLst>
            </p:cNvPr>
            <p:cNvPicPr>
              <a:picLocks noChangeAspect="1"/>
            </p:cNvPicPr>
            <p:nvPr/>
          </p:nvPicPr>
          <p:blipFill rotWithShape="1">
            <a:blip r:embed="rId8"/>
            <a:srcRect l="31466" r="19952" b="34676"/>
            <a:stretch/>
          </p:blipFill>
          <p:spPr>
            <a:xfrm>
              <a:off x="5061675" y="4585241"/>
              <a:ext cx="1155700" cy="1553967"/>
            </a:xfrm>
            <a:prstGeom prst="rect">
              <a:avLst/>
            </a:prstGeom>
          </p:spPr>
        </p:pic>
      </p:gr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1320585" y="1006944"/>
            <a:ext cx="7402502" cy="6114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a:t>
            </a:r>
          </a:p>
        </p:txBody>
      </p:sp>
      <p:grpSp>
        <p:nvGrpSpPr>
          <p:cNvPr id="2" name="Group 1"/>
          <p:cNvGrpSpPr/>
          <p:nvPr/>
        </p:nvGrpSpPr>
        <p:grpSpPr>
          <a:xfrm>
            <a:off x="2082801" y="1911451"/>
            <a:ext cx="6248400" cy="3990593"/>
            <a:chOff x="2171700" y="2054607"/>
            <a:chExt cx="6248400" cy="3990593"/>
          </a:xfrm>
        </p:grpSpPr>
        <p:pic>
          <p:nvPicPr>
            <p:cNvPr id="101" name="Shape 101"/>
            <p:cNvPicPr preferRelativeResize="0"/>
            <p:nvPr/>
          </p:nvPicPr>
          <p:blipFill rotWithShape="1">
            <a:blip r:embed="rId3">
              <a:alphaModFix/>
            </a:blip>
            <a:srcRect/>
            <a:stretch/>
          </p:blipFill>
          <p:spPr>
            <a:xfrm>
              <a:off x="2171700" y="2768600"/>
              <a:ext cx="4368799" cy="3276600"/>
            </a:xfrm>
            <a:prstGeom prst="rect">
              <a:avLst/>
            </a:prstGeom>
            <a:noFill/>
            <a:ln>
              <a:noFill/>
            </a:ln>
          </p:spPr>
        </p:pic>
        <p:sp>
          <p:nvSpPr>
            <p:cNvPr id="102" name="Shape 102"/>
            <p:cNvSpPr txBox="1"/>
            <p:nvPr/>
          </p:nvSpPr>
          <p:spPr>
            <a:xfrm>
              <a:off x="2315587" y="2054607"/>
              <a:ext cx="4313814" cy="58477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chemeClr val="dk1"/>
                  </a:solidFill>
                  <a:latin typeface="Calibri"/>
                  <a:ea typeface="Calibri"/>
                  <a:cs typeface="Calibri"/>
                  <a:sym typeface="Calibri"/>
                </a:rPr>
                <a:t>How do I start my PAL block?</a:t>
              </a:r>
            </a:p>
          </p:txBody>
        </p:sp>
        <p:grpSp>
          <p:nvGrpSpPr>
            <p:cNvPr id="103" name="Shape 103"/>
            <p:cNvGrpSpPr/>
            <p:nvPr/>
          </p:nvGrpSpPr>
          <p:grpSpPr>
            <a:xfrm>
              <a:off x="6629401" y="2406554"/>
              <a:ext cx="1790699" cy="1189751"/>
              <a:chOff x="6540501" y="2173724"/>
              <a:chExt cx="1790699" cy="1189751"/>
            </a:xfrm>
          </p:grpSpPr>
          <p:sp>
            <p:nvSpPr>
              <p:cNvPr id="104" name="Shape 104"/>
              <p:cNvSpPr/>
              <p:nvPr/>
            </p:nvSpPr>
            <p:spPr>
              <a:xfrm>
                <a:off x="6540501" y="2173724"/>
                <a:ext cx="1790699" cy="1189751"/>
              </a:xfrm>
              <a:prstGeom prst="cloudCallout">
                <a:avLst>
                  <a:gd name="adj1" fmla="val -45825"/>
                  <a:gd name="adj2" fmla="val 82781"/>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libri"/>
                  <a:ea typeface="Calibri"/>
                  <a:cs typeface="Calibri"/>
                  <a:sym typeface="Calibri"/>
                </a:endParaRPr>
              </a:p>
            </p:txBody>
          </p:sp>
          <p:pic>
            <p:nvPicPr>
              <p:cNvPr id="105" name="Shape 105"/>
              <p:cNvPicPr preferRelativeResize="0"/>
              <p:nvPr/>
            </p:nvPicPr>
            <p:blipFill rotWithShape="1">
              <a:blip r:embed="rId4">
                <a:alphaModFix/>
              </a:blip>
              <a:srcRect/>
              <a:stretch/>
            </p:blipFill>
            <p:spPr>
              <a:xfrm>
                <a:off x="6921502" y="2406553"/>
                <a:ext cx="1092199" cy="669780"/>
              </a:xfrm>
              <a:prstGeom prst="rect">
                <a:avLst/>
              </a:prstGeom>
              <a:noFill/>
              <a:ln>
                <a:noFill/>
              </a:ln>
            </p:spPr>
          </p:pic>
        </p:grp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pSp>
        <p:nvGrpSpPr>
          <p:cNvPr id="4" name="Group 3">
            <a:extLst>
              <a:ext uri="{FF2B5EF4-FFF2-40B4-BE49-F238E27FC236}">
                <a16:creationId xmlns:a16="http://schemas.microsoft.com/office/drawing/2014/main" id="{D74EA80A-F957-CB0B-B2B5-6AEC7F08AD06}"/>
              </a:ext>
            </a:extLst>
          </p:cNvPr>
          <p:cNvGrpSpPr/>
          <p:nvPr/>
        </p:nvGrpSpPr>
        <p:grpSpPr>
          <a:xfrm>
            <a:off x="941577" y="654884"/>
            <a:ext cx="7707301" cy="5755421"/>
            <a:chOff x="928698" y="693520"/>
            <a:chExt cx="7707301" cy="5755421"/>
          </a:xfrm>
        </p:grpSpPr>
        <p:sp>
          <p:nvSpPr>
            <p:cNvPr id="110" name="Shape 110"/>
            <p:cNvSpPr txBox="1"/>
            <p:nvPr/>
          </p:nvSpPr>
          <p:spPr>
            <a:xfrm>
              <a:off x="928698" y="693520"/>
              <a:ext cx="7707301" cy="575542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a:p>
              <a:pPr marL="457200" marR="0" lvl="0" indent="-457200" algn="l" rtl="0">
                <a:spcBef>
                  <a:spcPts val="0"/>
                </a:spcBef>
                <a:buClr>
                  <a:schemeClr val="dk1"/>
                </a:buClr>
                <a:buSzPct val="100000"/>
                <a:buFont typeface="Calibri"/>
                <a:buAutoNum type="arabicPeriod"/>
              </a:pPr>
              <a:r>
                <a:rPr lang="en-US" sz="2000" b="0" i="0" u="none" strike="noStrike" cap="none" baseline="0" dirty="0">
                  <a:solidFill>
                    <a:schemeClr val="dk1"/>
                  </a:solidFill>
                  <a:latin typeface="Calibri"/>
                  <a:ea typeface="Calibri"/>
                  <a:cs typeface="Calibri"/>
                  <a:sym typeface="Calibri"/>
                </a:rPr>
                <a:t>What do I want to do this summer for 5 weeks? </a:t>
              </a:r>
            </a:p>
            <a:p>
              <a:pPr marL="584200" marR="0" lvl="0" indent="-457200" algn="l" rtl="0">
                <a:spcBef>
                  <a:spcPts val="0"/>
                </a:spcBef>
                <a:buClr>
                  <a:schemeClr val="dk1"/>
                </a:buClr>
                <a:buFont typeface="+mj-lt"/>
                <a:buAutoNum type="arabicPeriod"/>
              </a:pPr>
              <a:endParaRPr sz="2000" b="0" i="0" u="none" strike="noStrike" cap="none" baseline="0" dirty="0">
                <a:solidFill>
                  <a:schemeClr val="dk1"/>
                </a:solidFill>
                <a:latin typeface="Calibri"/>
                <a:ea typeface="Calibri"/>
                <a:cs typeface="Calibri"/>
                <a:sym typeface="Calibri"/>
              </a:endParaRPr>
            </a:p>
            <a:p>
              <a:pPr marL="457200" marR="0" lvl="0" indent="-457200" algn="l" rtl="0">
                <a:spcBef>
                  <a:spcPts val="0"/>
                </a:spcBef>
                <a:buClr>
                  <a:schemeClr val="dk1"/>
                </a:buClr>
                <a:buSzPct val="100000"/>
                <a:buFont typeface="Calibri"/>
                <a:buAutoNum type="arabicPeriod"/>
              </a:pPr>
              <a:r>
                <a:rPr lang="en-US" sz="2000" b="0" i="0" u="none" strike="noStrike" cap="none" baseline="0" dirty="0">
                  <a:solidFill>
                    <a:schemeClr val="dk1"/>
                  </a:solidFill>
                  <a:latin typeface="Calibri"/>
                  <a:ea typeface="Calibri"/>
                  <a:cs typeface="Calibri"/>
                  <a:sym typeface="Calibri"/>
                </a:rPr>
                <a:t>Design your</a:t>
              </a:r>
              <a:r>
                <a:rPr lang="en-US" sz="2000" b="0" i="0" u="none" strike="noStrike" cap="none" dirty="0">
                  <a:solidFill>
                    <a:schemeClr val="dk1"/>
                  </a:solidFill>
                  <a:latin typeface="Calibri"/>
                  <a:ea typeface="Calibri"/>
                  <a:cs typeface="Calibri"/>
                  <a:sym typeface="Calibri"/>
                </a:rPr>
                <a:t> own</a:t>
              </a:r>
              <a:r>
                <a:rPr lang="en-US" sz="2000" b="0" i="0" u="none" strike="noStrike" cap="none" baseline="0" dirty="0">
                  <a:solidFill>
                    <a:schemeClr val="dk1"/>
                  </a:solidFill>
                  <a:latin typeface="Calibri"/>
                  <a:ea typeface="Calibri"/>
                  <a:cs typeface="Calibri"/>
                  <a:sym typeface="Calibri"/>
                </a:rPr>
                <a:t> course(s) and submit </a:t>
              </a:r>
              <a:r>
                <a:rPr lang="en-US" sz="2000" b="1" i="0" u="sng" strike="noStrike" cap="none" baseline="0" dirty="0">
                  <a:solidFill>
                    <a:schemeClr val="dk1"/>
                  </a:solidFill>
                  <a:latin typeface="Calibri"/>
                  <a:ea typeface="Calibri"/>
                  <a:cs typeface="Calibri"/>
                  <a:sym typeface="Calibri"/>
                </a:rPr>
                <a:t>course plans</a:t>
              </a:r>
              <a:r>
                <a:rPr lang="en-US" sz="2000" b="0" i="0" u="none" strike="noStrike" cap="none" baseline="0" dirty="0">
                  <a:solidFill>
                    <a:schemeClr val="dk1"/>
                  </a:solidFill>
                  <a:latin typeface="Calibri"/>
                  <a:ea typeface="Calibri"/>
                  <a:cs typeface="Calibri"/>
                  <a:sym typeface="Calibri"/>
                </a:rPr>
                <a:t> by </a:t>
              </a:r>
              <a:r>
                <a:rPr lang="en-US" sz="2000" i="0" u="none" strike="noStrike" cap="none" baseline="0" dirty="0">
                  <a:solidFill>
                    <a:srgbClr val="FF0000"/>
                  </a:solidFill>
                  <a:latin typeface="Calibri"/>
                  <a:ea typeface="Calibri"/>
                  <a:cs typeface="Calibri"/>
                  <a:sym typeface="Calibri"/>
                </a:rPr>
                <a:t>May 6</a:t>
              </a:r>
              <a:r>
                <a:rPr lang="en-US" sz="2000" i="0" u="none" strike="noStrike" cap="none" baseline="30000" dirty="0">
                  <a:solidFill>
                    <a:srgbClr val="FF0000"/>
                  </a:solidFill>
                  <a:latin typeface="Calibri"/>
                  <a:ea typeface="Calibri"/>
                  <a:cs typeface="Calibri"/>
                  <a:sym typeface="Calibri"/>
                </a:rPr>
                <a:t>th</a:t>
              </a:r>
              <a:endParaRPr lang="en-US" sz="2000" dirty="0">
                <a:solidFill>
                  <a:srgbClr val="FF0000"/>
                </a:solidFill>
                <a:latin typeface="Calibri"/>
                <a:ea typeface="Calibri"/>
                <a:cs typeface="Calibri"/>
                <a:sym typeface="Calibri"/>
              </a:endParaRPr>
            </a:p>
            <a:p>
              <a:pPr marR="0" lvl="0" algn="l" rtl="0">
                <a:spcBef>
                  <a:spcPts val="0"/>
                </a:spcBef>
                <a:buClr>
                  <a:schemeClr val="dk1"/>
                </a:buClr>
                <a:buSzPct val="100000"/>
              </a:pPr>
              <a:r>
                <a:rPr lang="en-US" sz="2000" b="0" i="0" u="none" strike="noStrike" cap="none" baseline="0" dirty="0">
                  <a:solidFill>
                    <a:srgbClr val="0000FF"/>
                  </a:solidFill>
                  <a:latin typeface="Calibri"/>
                  <a:ea typeface="Calibri"/>
                  <a:cs typeface="Calibri"/>
                  <a:sym typeface="Calibri"/>
                </a:rPr>
                <a:t>	Minimum </a:t>
              </a:r>
              <a:r>
                <a:rPr lang="en-US" sz="2000" i="0" u="none" strike="noStrike" cap="none" baseline="0" dirty="0">
                  <a:solidFill>
                    <a:srgbClr val="0000FF"/>
                  </a:solidFill>
                  <a:highlight>
                    <a:srgbClr val="FFFF00"/>
                  </a:highlight>
                  <a:latin typeface="Calibri"/>
                  <a:ea typeface="Calibri"/>
                  <a:cs typeface="Calibri"/>
                  <a:sym typeface="Calibri"/>
                </a:rPr>
                <a:t>45</a:t>
              </a:r>
              <a:r>
                <a:rPr lang="en-US" sz="2000" b="0" i="0" u="none" strike="noStrike" cap="none" baseline="0" dirty="0">
                  <a:solidFill>
                    <a:srgbClr val="0000FF"/>
                  </a:solidFill>
                  <a:latin typeface="Calibri"/>
                  <a:ea typeface="Calibri"/>
                  <a:cs typeface="Calibri"/>
                  <a:sym typeface="Calibri"/>
                </a:rPr>
                <a:t> hours </a:t>
              </a:r>
              <a:r>
                <a:rPr lang="en-US" sz="2000" b="0" i="0" u="none" strike="noStrike" cap="none" baseline="0" dirty="0">
                  <a:solidFill>
                    <a:schemeClr val="tx1"/>
                  </a:solidFill>
                  <a:latin typeface="Calibri"/>
                  <a:ea typeface="Calibri"/>
                  <a:cs typeface="Calibri"/>
                  <a:sym typeface="Calibri"/>
                </a:rPr>
                <a:t>of collective PAL (9 hours/week)</a:t>
              </a:r>
            </a:p>
            <a:p>
              <a:pPr marR="0" lvl="0" algn="l" rtl="0">
                <a:spcBef>
                  <a:spcPts val="0"/>
                </a:spcBef>
                <a:buClr>
                  <a:schemeClr val="dk1"/>
                </a:buClr>
                <a:buSzPct val="100000"/>
              </a:pPr>
              <a:r>
                <a:rPr lang="en-US" sz="2000" b="0" i="0" u="none" strike="noStrike" cap="none" baseline="0" dirty="0">
                  <a:solidFill>
                    <a:srgbClr val="0000FF"/>
                  </a:solidFill>
                  <a:latin typeface="Calibri"/>
                  <a:ea typeface="Calibri"/>
                  <a:cs typeface="Calibri"/>
                  <a:sym typeface="Calibri"/>
                </a:rPr>
                <a:t> </a:t>
              </a:r>
            </a:p>
            <a:p>
              <a:pPr marL="457200" marR="0" lvl="0" indent="-457200" algn="l" rtl="0">
                <a:spcBef>
                  <a:spcPts val="0"/>
                </a:spcBef>
                <a:buClr>
                  <a:schemeClr val="dk1"/>
                </a:buClr>
                <a:buSzPct val="100000"/>
                <a:buFont typeface="+mj-lt"/>
                <a:buAutoNum type="arabicPeriod" startAt="3"/>
              </a:pPr>
              <a:r>
                <a:rPr lang="en-US" sz="2000" i="0" u="sng" strike="noStrike" cap="none" baseline="0" dirty="0">
                  <a:solidFill>
                    <a:schemeClr val="tx1"/>
                  </a:solidFill>
                  <a:latin typeface="Calibri"/>
                  <a:ea typeface="Calibri"/>
                  <a:cs typeface="Calibri"/>
                  <a:sym typeface="Calibri"/>
                </a:rPr>
                <a:t>Block director approval</a:t>
              </a:r>
              <a:r>
                <a:rPr lang="en-US" sz="2000" i="0" strike="noStrike" cap="none" baseline="0" dirty="0">
                  <a:solidFill>
                    <a:schemeClr val="tx1"/>
                  </a:solidFill>
                  <a:latin typeface="Calibri"/>
                  <a:ea typeface="Calibri"/>
                  <a:cs typeface="Calibri"/>
                  <a:sym typeface="Calibri"/>
                </a:rPr>
                <a:t> </a:t>
              </a:r>
              <a:r>
                <a:rPr lang="en-US" sz="2000" dirty="0">
                  <a:solidFill>
                    <a:schemeClr val="tx1"/>
                  </a:solidFill>
                  <a:latin typeface="Calibri"/>
                  <a:ea typeface="Calibri"/>
                  <a:cs typeface="Calibri"/>
                  <a:sym typeface="Calibri"/>
                </a:rPr>
                <a:t>of course plans </a:t>
              </a:r>
              <a:r>
                <a:rPr lang="en-US" sz="2000" b="0" i="0" u="none" strike="noStrike" cap="none" baseline="0" dirty="0">
                  <a:solidFill>
                    <a:schemeClr val="tx1"/>
                  </a:solidFill>
                  <a:latin typeface="Calibri"/>
                  <a:ea typeface="Calibri"/>
                  <a:cs typeface="Calibri"/>
                  <a:sym typeface="Calibri"/>
                </a:rPr>
                <a:t>via email by </a:t>
              </a:r>
              <a:r>
                <a:rPr lang="en-US" sz="2000" i="0" u="none" strike="noStrike" cap="none" baseline="0" dirty="0">
                  <a:solidFill>
                    <a:srgbClr val="FF0000"/>
                  </a:solidFill>
                  <a:latin typeface="Calibri"/>
                  <a:ea typeface="Calibri"/>
                  <a:cs typeface="Calibri"/>
                  <a:sym typeface="Calibri"/>
                </a:rPr>
                <a:t>May 20</a:t>
              </a:r>
              <a:r>
                <a:rPr lang="en-US" sz="2000" i="0" u="none" strike="noStrike" cap="none" baseline="30000" dirty="0">
                  <a:solidFill>
                    <a:srgbClr val="FF0000"/>
                  </a:solidFill>
                  <a:latin typeface="Calibri"/>
                  <a:ea typeface="Calibri"/>
                  <a:cs typeface="Calibri"/>
                  <a:sym typeface="Calibri"/>
                </a:rPr>
                <a:t>th</a:t>
              </a:r>
              <a:r>
                <a:rPr lang="en-US" sz="2000" i="0" u="none" strike="noStrike" cap="none" baseline="0" dirty="0">
                  <a:solidFill>
                    <a:srgbClr val="FF0000"/>
                  </a:solidFill>
                  <a:latin typeface="Calibri"/>
                  <a:ea typeface="Calibri"/>
                  <a:cs typeface="Calibri"/>
                  <a:sym typeface="Calibri"/>
                </a:rPr>
                <a:t>  </a:t>
              </a:r>
            </a:p>
            <a:p>
              <a:pPr marR="0" lvl="0" algn="l" rtl="0">
                <a:spcBef>
                  <a:spcPts val="0"/>
                </a:spcBef>
              </a:pPr>
              <a:endParaRPr sz="2000" b="0" i="0" u="none" strike="noStrike" cap="none" baseline="0" dirty="0">
                <a:solidFill>
                  <a:srgbClr val="0000FF"/>
                </a:solidFill>
                <a:latin typeface="Calibri"/>
                <a:ea typeface="Calibri"/>
                <a:cs typeface="Calibri"/>
                <a:sym typeface="Calibri"/>
              </a:endParaRPr>
            </a:p>
            <a:p>
              <a:pPr marL="457200" marR="0" lvl="0" indent="-457200" algn="l" rtl="0">
                <a:spcBef>
                  <a:spcPts val="0"/>
                </a:spcBef>
                <a:buClr>
                  <a:schemeClr val="dk1"/>
                </a:buClr>
                <a:buSzPct val="100000"/>
                <a:buFont typeface="+mj-lt"/>
                <a:buAutoNum type="arabicPeriod" startAt="4"/>
              </a:pPr>
              <a:r>
                <a:rPr lang="en-US" sz="2000" b="0" i="0" u="none" strike="noStrike" cap="none" baseline="0" dirty="0">
                  <a:solidFill>
                    <a:schemeClr val="dk1"/>
                  </a:solidFill>
                  <a:latin typeface="Calibri"/>
                  <a:ea typeface="Calibri"/>
                  <a:cs typeface="Calibri"/>
                  <a:sym typeface="Calibri"/>
                </a:rPr>
                <a:t>Do activities during May </a:t>
              </a:r>
              <a:r>
                <a:rPr lang="en-US" sz="2000" dirty="0">
                  <a:solidFill>
                    <a:schemeClr val="dk1"/>
                  </a:solidFill>
                  <a:latin typeface="Calibri"/>
                  <a:ea typeface="Calibri"/>
                  <a:cs typeface="Calibri"/>
                  <a:sym typeface="Calibri"/>
                </a:rPr>
                <a:t>20</a:t>
              </a:r>
              <a:r>
                <a:rPr lang="en-US" sz="2000" baseline="30000" dirty="0">
                  <a:solidFill>
                    <a:schemeClr val="dk1"/>
                  </a:solidFill>
                  <a:latin typeface="Calibri"/>
                  <a:ea typeface="Calibri"/>
                  <a:cs typeface="Calibri"/>
                  <a:sym typeface="Calibri"/>
                </a:rPr>
                <a:t>th</a:t>
              </a:r>
              <a:r>
                <a:rPr lang="en-US" sz="2000" b="0" i="0" u="none" strike="noStrike" cap="none" baseline="0" dirty="0">
                  <a:solidFill>
                    <a:schemeClr val="dk1"/>
                  </a:solidFill>
                  <a:latin typeface="Calibri"/>
                  <a:ea typeface="Calibri"/>
                  <a:cs typeface="Calibri"/>
                  <a:sym typeface="Calibri"/>
                </a:rPr>
                <a:t> </a:t>
              </a:r>
              <a:r>
                <a:rPr lang="en-US" sz="2000" dirty="0">
                  <a:solidFill>
                    <a:schemeClr val="dk1"/>
                  </a:solidFill>
                  <a:latin typeface="Calibri"/>
                  <a:ea typeface="Calibri"/>
                  <a:cs typeface="Calibri"/>
                  <a:sym typeface="Calibri"/>
                </a:rPr>
                <a:t>–</a:t>
              </a:r>
              <a:r>
                <a:rPr lang="en-US" sz="2000" b="0" i="0" u="none" strike="noStrike" cap="none" baseline="0" dirty="0">
                  <a:solidFill>
                    <a:schemeClr val="dk1"/>
                  </a:solidFill>
                  <a:latin typeface="Calibri"/>
                  <a:ea typeface="Calibri"/>
                  <a:cs typeface="Calibri"/>
                  <a:sym typeface="Calibri"/>
                </a:rPr>
                <a:t> June 21</a:t>
              </a:r>
              <a:r>
                <a:rPr lang="en-US" sz="2000" b="0" i="0" u="none" strike="noStrike" cap="none" baseline="30000" dirty="0">
                  <a:solidFill>
                    <a:schemeClr val="dk1"/>
                  </a:solidFill>
                  <a:latin typeface="Calibri"/>
                  <a:ea typeface="Calibri"/>
                  <a:cs typeface="Calibri"/>
                  <a:sym typeface="Calibri"/>
                </a:rPr>
                <a:t>st</a:t>
              </a:r>
              <a:r>
                <a:rPr lang="en-US" sz="2000" b="0" i="0" u="none" strike="noStrike" cap="none" baseline="0" dirty="0">
                  <a:solidFill>
                    <a:schemeClr val="dk1"/>
                  </a:solidFill>
                  <a:latin typeface="Calibri"/>
                  <a:ea typeface="Calibri"/>
                  <a:cs typeface="Calibri"/>
                  <a:sym typeface="Calibri"/>
                </a:rPr>
                <a:t> </a:t>
              </a:r>
            </a:p>
            <a:p>
              <a:pPr marL="584200" marR="0" lvl="0" indent="-457200" algn="l" rtl="0">
                <a:spcBef>
                  <a:spcPts val="0"/>
                </a:spcBef>
                <a:buClr>
                  <a:schemeClr val="dk1"/>
                </a:buClr>
                <a:buFont typeface="+mj-lt"/>
                <a:buAutoNum type="arabicPeriod" startAt="4"/>
              </a:pPr>
              <a:endParaRPr sz="2000" b="0" i="0" u="none" strike="noStrike" cap="none" baseline="0" dirty="0">
                <a:solidFill>
                  <a:schemeClr val="dk1"/>
                </a:solidFill>
                <a:latin typeface="Calibri"/>
                <a:ea typeface="Calibri"/>
                <a:cs typeface="Calibri"/>
                <a:sym typeface="Calibri"/>
              </a:endParaRPr>
            </a:p>
            <a:p>
              <a:pPr marL="457200" marR="0" lvl="0" indent="-457200" algn="l" rtl="0">
                <a:spcBef>
                  <a:spcPts val="0"/>
                </a:spcBef>
                <a:buClr>
                  <a:schemeClr val="dk1"/>
                </a:buClr>
                <a:buSzPct val="100000"/>
                <a:buFont typeface="+mj-lt"/>
                <a:buAutoNum type="arabicPeriod" startAt="4"/>
              </a:pPr>
              <a:r>
                <a:rPr lang="en-US" sz="2000" b="0" i="0" u="none" strike="noStrike" cap="none" baseline="0" dirty="0">
                  <a:solidFill>
                    <a:schemeClr val="dk1"/>
                  </a:solidFill>
                  <a:latin typeface="Calibri"/>
                  <a:ea typeface="Calibri"/>
                  <a:cs typeface="Calibri"/>
                  <a:sym typeface="Calibri"/>
                </a:rPr>
                <a:t>Submit</a:t>
              </a:r>
              <a:r>
                <a:rPr lang="en-US" sz="2000" b="1" i="0" u="none" strike="noStrike" cap="none" baseline="0" dirty="0">
                  <a:solidFill>
                    <a:schemeClr val="dk1"/>
                  </a:solidFill>
                  <a:latin typeface="Calibri"/>
                  <a:ea typeface="Calibri"/>
                  <a:cs typeface="Calibri"/>
                  <a:sym typeface="Calibri"/>
                </a:rPr>
                <a:t> </a:t>
              </a:r>
              <a:r>
                <a:rPr lang="en-US" sz="2000" b="1" i="0" u="sng" strike="noStrike" cap="none" baseline="0" dirty="0">
                  <a:solidFill>
                    <a:schemeClr val="dk1"/>
                  </a:solidFill>
                  <a:latin typeface="Calibri"/>
                  <a:ea typeface="Calibri"/>
                  <a:cs typeface="Calibri"/>
                  <a:sym typeface="Calibri"/>
                </a:rPr>
                <a:t>course completion form</a:t>
              </a:r>
              <a:r>
                <a:rPr lang="en-US" sz="2000" b="1" i="0" u="sng" strike="noStrike" cap="none" baseline="0" dirty="0">
                  <a:latin typeface="Calibri"/>
                  <a:ea typeface="Calibri"/>
                  <a:cs typeface="Calibri"/>
                  <a:sym typeface="Calibri"/>
                </a:rPr>
                <a:t>s</a:t>
              </a:r>
              <a:r>
                <a:rPr lang="en-US" sz="2000" b="0" i="0" u="none" strike="noStrike" cap="none" baseline="0" dirty="0">
                  <a:solidFill>
                    <a:schemeClr val="dk1"/>
                  </a:solidFill>
                  <a:latin typeface="Calibri"/>
                  <a:ea typeface="Calibri"/>
                  <a:cs typeface="Calibri"/>
                  <a:sym typeface="Calibri"/>
                </a:rPr>
                <a:t> by </a:t>
              </a:r>
              <a:r>
                <a:rPr lang="en-US" sz="2000" i="0" u="none" strike="noStrike" cap="none" baseline="0" dirty="0">
                  <a:solidFill>
                    <a:srgbClr val="FF0000"/>
                  </a:solidFill>
                  <a:latin typeface="Calibri"/>
                  <a:ea typeface="Calibri"/>
                  <a:cs typeface="Calibri"/>
                  <a:sym typeface="Calibri"/>
                </a:rPr>
                <a:t>June 24</a:t>
              </a:r>
              <a:r>
                <a:rPr lang="en-US" sz="2000" i="0" u="none" strike="noStrike" cap="none" baseline="30000" dirty="0">
                  <a:solidFill>
                    <a:srgbClr val="FF0000"/>
                  </a:solidFill>
                  <a:latin typeface="Calibri"/>
                  <a:ea typeface="Calibri"/>
                  <a:cs typeface="Calibri"/>
                  <a:sym typeface="Calibri"/>
                </a:rPr>
                <a:t>th</a:t>
              </a:r>
              <a:r>
                <a:rPr lang="en-US" sz="2000" i="0" u="none" strike="noStrike" cap="none" baseline="0" dirty="0">
                  <a:solidFill>
                    <a:srgbClr val="FF0000"/>
                  </a:solidFill>
                  <a:latin typeface="Calibri"/>
                  <a:ea typeface="Calibri"/>
                  <a:cs typeface="Calibri"/>
                  <a:sym typeface="Calibri"/>
                </a:rPr>
                <a:t> </a:t>
              </a:r>
              <a:endParaRPr lang="en-US" sz="2000" dirty="0">
                <a:solidFill>
                  <a:srgbClr val="FF0000"/>
                </a:solidFill>
                <a:latin typeface="Calibri"/>
                <a:ea typeface="Calibri"/>
                <a:cs typeface="Calibri"/>
                <a:sym typeface="Calibri"/>
              </a:endParaRPr>
            </a:p>
            <a:p>
              <a:pPr marL="457200" marR="0" lvl="0" indent="-457200" algn="l" rtl="0">
                <a:spcBef>
                  <a:spcPts val="0"/>
                </a:spcBef>
                <a:buClr>
                  <a:schemeClr val="dk1"/>
                </a:buClr>
                <a:buSzPct val="100000"/>
                <a:buFont typeface="+mj-lt"/>
                <a:buAutoNum type="arabicPeriod" startAt="4"/>
              </a:pPr>
              <a:endParaRPr lang="en-US" sz="2000" b="1" i="0" u="none" strike="noStrike" cap="none" baseline="0" dirty="0">
                <a:solidFill>
                  <a:srgbClr val="FF0000"/>
                </a:solidFill>
                <a:latin typeface="Calibri"/>
                <a:ea typeface="Calibri"/>
                <a:cs typeface="Calibri"/>
                <a:sym typeface="Calibri"/>
              </a:endParaRPr>
            </a:p>
            <a:p>
              <a:pPr marL="457200" marR="0" lvl="0" indent="-457200" algn="l" rtl="0">
                <a:spcBef>
                  <a:spcPts val="0"/>
                </a:spcBef>
                <a:buClr>
                  <a:schemeClr val="dk1"/>
                </a:buClr>
                <a:buSzPct val="100000"/>
                <a:buFont typeface="+mj-lt"/>
                <a:buAutoNum type="arabicPeriod" startAt="4"/>
              </a:pPr>
              <a:r>
                <a:rPr lang="en-US" sz="2000" b="0" i="0" u="none" strike="noStrike" cap="none" baseline="0" dirty="0">
                  <a:solidFill>
                    <a:schemeClr val="dk1"/>
                  </a:solidFill>
                  <a:latin typeface="Calibri"/>
                  <a:ea typeface="Calibri"/>
                  <a:cs typeface="Calibri"/>
                  <a:sym typeface="Calibri"/>
                </a:rPr>
                <a:t>Block director </a:t>
              </a:r>
              <a:r>
                <a:rPr lang="en-US" sz="2000" b="0" i="0" u="none" strike="noStrike" cap="none" baseline="0" dirty="0">
                  <a:solidFill>
                    <a:srgbClr val="0000FF"/>
                  </a:solidFill>
                  <a:latin typeface="Calibri"/>
                  <a:ea typeface="Calibri"/>
                  <a:cs typeface="Calibri"/>
                  <a:sym typeface="Calibri"/>
                </a:rPr>
                <a:t>approval of the completion forms</a:t>
              </a:r>
            </a:p>
            <a:p>
              <a:pPr marL="457200" marR="0" lvl="0" indent="-457200" algn="l" rtl="0">
                <a:spcBef>
                  <a:spcPts val="0"/>
                </a:spcBef>
                <a:buClr>
                  <a:schemeClr val="dk1"/>
                </a:buClr>
                <a:buSzPct val="100000"/>
                <a:buFont typeface="+mj-lt"/>
                <a:buAutoNum type="arabicPeriod" startAt="4"/>
              </a:pPr>
              <a:r>
                <a:rPr lang="en-US" sz="2000" b="0" i="0" u="none" strike="noStrike" cap="none" baseline="0" dirty="0">
                  <a:solidFill>
                    <a:srgbClr val="000000"/>
                  </a:solidFill>
                  <a:latin typeface="Calibri"/>
                  <a:ea typeface="Calibri"/>
                  <a:cs typeface="Calibri"/>
                  <a:sym typeface="Calibri"/>
                </a:rPr>
                <a:t>Mentor/preceptor/supervisor </a:t>
              </a:r>
              <a:r>
                <a:rPr lang="en-US" sz="2000" b="0" i="0" u="none" strike="noStrike" cap="none" baseline="0" dirty="0">
                  <a:solidFill>
                    <a:srgbClr val="0000FF"/>
                  </a:solidFill>
                  <a:latin typeface="Calibri"/>
                  <a:ea typeface="Calibri"/>
                  <a:cs typeface="Calibri"/>
                  <a:sym typeface="Calibri"/>
                </a:rPr>
                <a:t>verification of PAL hours </a:t>
              </a:r>
              <a:r>
                <a:rPr lang="en-US" sz="2000" b="0" i="0" u="none" strike="noStrike" cap="none" baseline="0" dirty="0">
                  <a:solidFill>
                    <a:schemeClr val="dk1"/>
                  </a:solidFill>
                  <a:latin typeface="Calibri"/>
                  <a:ea typeface="Calibri"/>
                  <a:cs typeface="Calibri"/>
                  <a:sym typeface="Calibri"/>
                </a:rPr>
                <a:t>and professionalism assessment comments </a:t>
              </a:r>
              <a:endParaRPr lang="en-US" sz="2000" dirty="0">
                <a:solidFill>
                  <a:schemeClr val="dk1"/>
                </a:solidFill>
                <a:latin typeface="Calibri"/>
                <a:ea typeface="Calibri"/>
                <a:cs typeface="Calibri"/>
                <a:sym typeface="Calibri"/>
              </a:endParaRPr>
            </a:p>
            <a:p>
              <a:pPr marL="457200" marR="0" lvl="0" indent="-457200" algn="l" rtl="0">
                <a:spcBef>
                  <a:spcPts val="0"/>
                </a:spcBef>
                <a:buClr>
                  <a:schemeClr val="dk1"/>
                </a:buClr>
                <a:buSzPct val="100000"/>
                <a:buFont typeface="+mj-lt"/>
                <a:buAutoNum type="arabicPeriod" startAt="4"/>
              </a:pPr>
              <a:r>
                <a:rPr lang="en-US" sz="2000" b="0" i="0" u="none" strike="noStrike" cap="none" baseline="0" dirty="0">
                  <a:solidFill>
                    <a:schemeClr val="dk1"/>
                  </a:solidFill>
                  <a:latin typeface="Calibri"/>
                  <a:ea typeface="Calibri"/>
                  <a:cs typeface="Calibri"/>
                  <a:sym typeface="Calibri"/>
                </a:rPr>
                <a:t>Block director verification of </a:t>
              </a:r>
              <a:r>
                <a:rPr lang="en-US" sz="2000" b="0" i="0" u="none" strike="noStrike" cap="none" baseline="0" dirty="0">
                  <a:solidFill>
                    <a:srgbClr val="0000FF"/>
                  </a:solidFill>
                  <a:latin typeface="Calibri"/>
                  <a:ea typeface="Calibri"/>
                  <a:cs typeface="Calibri"/>
                  <a:sym typeface="Calibri"/>
                </a:rPr>
                <a:t>45+ collective hours</a:t>
              </a:r>
            </a:p>
            <a:p>
              <a:pPr marL="457200" marR="0" lvl="0" indent="-457200" algn="l" rtl="0">
                <a:spcBef>
                  <a:spcPts val="0"/>
                </a:spcBef>
                <a:buClr>
                  <a:schemeClr val="dk1"/>
                </a:buClr>
                <a:buSzPct val="100000"/>
                <a:buFont typeface="+mj-lt"/>
                <a:buAutoNum type="arabicPeriod" startAt="4"/>
              </a:pPr>
              <a:r>
                <a:rPr lang="en-US" sz="2000" b="0" i="0" u="none" strike="noStrike" cap="none" baseline="0" dirty="0">
                  <a:solidFill>
                    <a:schemeClr val="dk1"/>
                  </a:solidFill>
                  <a:latin typeface="Calibri"/>
                  <a:ea typeface="Calibri"/>
                  <a:cs typeface="Calibri"/>
                  <a:sym typeface="Calibri"/>
                </a:rPr>
                <a:t>Block completion/grade assignment ~Aug 8</a:t>
              </a:r>
              <a:r>
                <a:rPr lang="en-US" sz="2000" b="0" i="0" u="none" strike="noStrike" cap="none" baseline="30000" dirty="0">
                  <a:solidFill>
                    <a:schemeClr val="dk1"/>
                  </a:solidFill>
                  <a:latin typeface="Calibri"/>
                  <a:ea typeface="Calibri"/>
                  <a:cs typeface="Calibri"/>
                  <a:sym typeface="Calibri"/>
                </a:rPr>
                <a:t>th</a:t>
              </a:r>
              <a:r>
                <a:rPr lang="en-US" sz="2000" b="0" i="0" u="none" strike="noStrike" cap="none" baseline="0" dirty="0">
                  <a:solidFill>
                    <a:schemeClr val="dk1"/>
                  </a:solidFill>
                  <a:latin typeface="Calibri"/>
                  <a:ea typeface="Calibri"/>
                  <a:cs typeface="Calibri"/>
                  <a:sym typeface="Calibri"/>
                </a:rPr>
                <a:t>    </a:t>
              </a:r>
            </a:p>
            <a:p>
              <a:pPr marL="0" marR="0" lvl="0" indent="0" algn="l" rtl="0">
                <a:spcBef>
                  <a:spcPts val="0"/>
                </a:spcBef>
                <a:buNone/>
              </a:pPr>
              <a:endParaRPr sz="2000" b="0" i="0" u="none" strike="noStrike" cap="none" baseline="0" dirty="0">
                <a:solidFill>
                  <a:schemeClr val="dk1"/>
                </a:solidFill>
                <a:latin typeface="Calibri"/>
                <a:ea typeface="Calibri"/>
                <a:cs typeface="Calibri"/>
                <a:sym typeface="Calibri"/>
              </a:endParaRPr>
            </a:p>
          </p:txBody>
        </p:sp>
        <p:cxnSp>
          <p:nvCxnSpPr>
            <p:cNvPr id="3" name="Straight Connector 2">
              <a:extLst>
                <a:ext uri="{FF2B5EF4-FFF2-40B4-BE49-F238E27FC236}">
                  <a16:creationId xmlns:a16="http://schemas.microsoft.com/office/drawing/2014/main" id="{273D8BC5-6960-B0F4-2C3D-B70235E919B4}"/>
                </a:ext>
              </a:extLst>
            </p:cNvPr>
            <p:cNvCxnSpPr/>
            <p:nvPr/>
          </p:nvCxnSpPr>
          <p:spPr>
            <a:xfrm>
              <a:off x="928698" y="4687910"/>
              <a:ext cx="7378175" cy="0"/>
            </a:xfrm>
            <a:prstGeom prst="line">
              <a:avLst/>
            </a:prstGeom>
            <a:ln w="28575">
              <a:solidFill>
                <a:srgbClr val="0432FF"/>
              </a:solidFill>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p:nvPr/>
        </p:nvSpPr>
        <p:spPr>
          <a:xfrm>
            <a:off x="866105" y="624862"/>
            <a:ext cx="7975599" cy="538608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SzPct val="25000"/>
              <a:buNone/>
            </a:pPr>
            <a:r>
              <a:rPr lang="en-US" sz="2000" b="0" i="0" u="sng" strike="noStrike" cap="none" baseline="0" dirty="0">
                <a:solidFill>
                  <a:schemeClr val="dk1"/>
                </a:solidFill>
                <a:latin typeface="Calibri"/>
                <a:ea typeface="Calibri"/>
                <a:cs typeface="Calibri"/>
                <a:sym typeface="Calibri"/>
              </a:rPr>
              <a:t>Required forms:</a:t>
            </a:r>
          </a:p>
          <a:p>
            <a:pPr marL="342900" marR="0" lvl="0" indent="-342900" algn="l" rtl="0">
              <a:spcBef>
                <a:spcPts val="0"/>
              </a:spcBef>
              <a:buClr>
                <a:schemeClr val="dk1"/>
              </a:buClr>
              <a:buSzPct val="100000"/>
              <a:buFont typeface="Arial"/>
              <a:buChar char="•"/>
            </a:pPr>
            <a:r>
              <a:rPr lang="en-US" sz="2000" b="1" i="0" u="none" strike="noStrike" cap="none" baseline="0" dirty="0">
                <a:solidFill>
                  <a:schemeClr val="dk1"/>
                </a:solidFill>
                <a:latin typeface="Calibri"/>
                <a:ea typeface="Calibri"/>
                <a:cs typeface="Calibri"/>
                <a:sym typeface="Calibri"/>
              </a:rPr>
              <a:t>Course Plan forms </a:t>
            </a:r>
            <a:r>
              <a:rPr lang="en-US" sz="2000" b="0" i="0" u="none" strike="noStrike" cap="none" baseline="0" dirty="0">
                <a:solidFill>
                  <a:schemeClr val="dk1"/>
                </a:solidFill>
                <a:latin typeface="Calibri"/>
                <a:ea typeface="Calibri"/>
                <a:cs typeface="Calibri"/>
                <a:sym typeface="Calibri"/>
              </a:rPr>
              <a:t>(due by </a:t>
            </a:r>
            <a:r>
              <a:rPr lang="en-US" sz="2000" b="0" i="0" u="none" strike="noStrike" cap="none" baseline="0" dirty="0">
                <a:solidFill>
                  <a:srgbClr val="FF0000"/>
                </a:solidFill>
                <a:latin typeface="Calibri"/>
                <a:ea typeface="Calibri"/>
                <a:cs typeface="Calibri"/>
                <a:sym typeface="Calibri"/>
              </a:rPr>
              <a:t>May 6</a:t>
            </a:r>
            <a:r>
              <a:rPr lang="en-US" sz="2000" b="0" i="0" u="none" strike="noStrike" cap="none" baseline="30000" dirty="0">
                <a:solidFill>
                  <a:srgbClr val="FF0000"/>
                </a:solidFill>
                <a:latin typeface="Calibri"/>
                <a:ea typeface="Calibri"/>
                <a:cs typeface="Calibri"/>
                <a:sym typeface="Calibri"/>
              </a:rPr>
              <a:t>th</a:t>
            </a:r>
            <a:r>
              <a:rPr lang="en-US" sz="2000" b="0" i="0" u="none" strike="noStrike" cap="none" baseline="0" dirty="0">
                <a:solidFill>
                  <a:schemeClr val="dk1"/>
                </a:solidFill>
                <a:latin typeface="Calibri"/>
                <a:ea typeface="Calibri"/>
                <a:cs typeface="Calibri"/>
                <a:sym typeface="Calibri"/>
              </a:rPr>
              <a:t>)</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t>
            </a:r>
            <a:r>
              <a:rPr lang="en-US" sz="1800" b="0" i="0" u="none" strike="noStrike" cap="none" baseline="0" dirty="0">
                <a:solidFill>
                  <a:srgbClr val="FF0000"/>
                </a:solidFill>
                <a:latin typeface="Calibri"/>
                <a:ea typeface="Calibri"/>
                <a:cs typeface="Calibri"/>
                <a:sym typeface="Calibri"/>
              </a:rPr>
              <a:t>Activity type</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Hours</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t>
            </a:r>
            <a:r>
              <a:rPr lang="en-US" sz="1800" dirty="0">
                <a:solidFill>
                  <a:schemeClr val="dk1"/>
                </a:solidFill>
                <a:latin typeface="Calibri"/>
                <a:ea typeface="Calibri"/>
                <a:cs typeface="Calibri"/>
                <a:sym typeface="Calibri"/>
              </a:rPr>
              <a:t>Learning </a:t>
            </a:r>
            <a:r>
              <a:rPr lang="en-US" sz="1800" i="0" u="none" strike="noStrike" cap="none" baseline="0" dirty="0">
                <a:solidFill>
                  <a:schemeClr val="dk1"/>
                </a:solidFill>
                <a:latin typeface="Calibri"/>
                <a:ea typeface="Calibri"/>
                <a:cs typeface="Calibri"/>
                <a:sym typeface="Calibri"/>
              </a:rPr>
              <a:t>Objectives</a:t>
            </a:r>
            <a:r>
              <a:rPr lang="en-US" sz="1800" dirty="0">
                <a:solidFill>
                  <a:schemeClr val="dk1"/>
                </a:solidFill>
                <a:latin typeface="Calibri"/>
                <a:ea typeface="Calibri"/>
                <a:cs typeface="Calibri"/>
                <a:sym typeface="Calibri"/>
              </a:rPr>
              <a:t> (Dr. Burns on how to)</a:t>
            </a:r>
            <a:endParaRPr lang="en-US" sz="180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Preceptor/Mentor contact info </a:t>
            </a:r>
          </a:p>
          <a:p>
            <a:pPr marL="342900" marR="0" lvl="0" indent="-342900" algn="l" rtl="0">
              <a:spcBef>
                <a:spcPts val="0"/>
              </a:spcBef>
              <a:buClr>
                <a:schemeClr val="dk1"/>
              </a:buClr>
              <a:buSzPct val="100000"/>
              <a:buFont typeface="Arial"/>
              <a:buChar char="•"/>
            </a:pPr>
            <a:r>
              <a:rPr lang="en-US" sz="2000" b="1" i="0" u="none" strike="noStrike" cap="none" baseline="0" dirty="0">
                <a:solidFill>
                  <a:schemeClr val="dk1"/>
                </a:solidFill>
                <a:latin typeface="Calibri"/>
                <a:ea typeface="Calibri"/>
                <a:cs typeface="Calibri"/>
                <a:sym typeface="Calibri"/>
              </a:rPr>
              <a:t>Course Completion forms </a:t>
            </a:r>
            <a:r>
              <a:rPr lang="en-US" sz="2000" b="0" i="0" u="none" strike="noStrike" cap="none" baseline="0" dirty="0">
                <a:solidFill>
                  <a:schemeClr val="dk1"/>
                </a:solidFill>
                <a:latin typeface="Calibri"/>
                <a:ea typeface="Calibri"/>
                <a:cs typeface="Calibri"/>
                <a:sym typeface="Calibri"/>
              </a:rPr>
              <a:t>(due by </a:t>
            </a:r>
            <a:r>
              <a:rPr lang="en-US" sz="2000" b="0" i="0" u="none" strike="noStrike" cap="none" baseline="0" dirty="0">
                <a:solidFill>
                  <a:srgbClr val="FF0000"/>
                </a:solidFill>
                <a:latin typeface="Calibri"/>
                <a:ea typeface="Calibri"/>
                <a:cs typeface="Calibri"/>
                <a:sym typeface="Calibri"/>
              </a:rPr>
              <a:t>June 24</a:t>
            </a:r>
            <a:r>
              <a:rPr lang="en-US" sz="2000" b="0" i="0" u="none" strike="noStrike" cap="none" baseline="30000" dirty="0">
                <a:solidFill>
                  <a:srgbClr val="FF0000"/>
                </a:solidFill>
                <a:latin typeface="Calibri"/>
                <a:ea typeface="Calibri"/>
                <a:cs typeface="Calibri"/>
                <a:sym typeface="Calibri"/>
              </a:rPr>
              <a:t>th</a:t>
            </a:r>
            <a:r>
              <a:rPr lang="en-US" sz="2000" b="0" i="0" u="none" strike="noStrike" cap="none" baseline="0" dirty="0">
                <a:solidFill>
                  <a:schemeClr val="dk1"/>
                </a:solidFill>
                <a:latin typeface="Calibri"/>
                <a:ea typeface="Calibri"/>
                <a:cs typeface="Calibri"/>
                <a:sym typeface="Calibri"/>
              </a:rPr>
              <a:t>)</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Activity type</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Hours</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Reflection (Dr. Burns on how to)</a:t>
            </a:r>
          </a:p>
          <a:p>
            <a:pPr marL="0" marR="0" lvl="0" indent="0" algn="l" rtl="0">
              <a:spcBef>
                <a:spcPts val="0"/>
              </a:spcBef>
              <a:buSzPct val="25000"/>
              <a:buNone/>
            </a:pPr>
            <a:r>
              <a:rPr lang="en-US" sz="1800" b="0" i="0" u="none" strike="noStrike" cap="none" baseline="0" dirty="0">
                <a:solidFill>
                  <a:schemeClr val="dk1"/>
                </a:solidFill>
                <a:latin typeface="Calibri"/>
                <a:ea typeface="Calibri"/>
                <a:cs typeface="Calibri"/>
                <a:sym typeface="Calibri"/>
              </a:rPr>
              <a:t>	Preceptor/Mentor contact info</a:t>
            </a:r>
          </a:p>
          <a:p>
            <a:pPr marL="0" marR="0" lvl="0" indent="0" algn="l" rtl="0">
              <a:spcBef>
                <a:spcPts val="0"/>
              </a:spcBef>
              <a:buNone/>
            </a:pPr>
            <a:endParaRPr sz="2000" b="1"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2000" b="1" i="0" u="none" strike="noStrike" cap="none" baseline="0" dirty="0">
                <a:solidFill>
                  <a:schemeClr val="dk1"/>
                </a:solidFill>
                <a:latin typeface="Calibri"/>
                <a:ea typeface="Calibri"/>
                <a:cs typeface="Calibri"/>
                <a:sym typeface="Calibri"/>
              </a:rPr>
              <a:t>How to submit forms? </a:t>
            </a:r>
            <a:r>
              <a:rPr lang="en-US" sz="2000" i="0" u="none" strike="noStrike" cap="none" baseline="0" dirty="0">
                <a:solidFill>
                  <a:schemeClr val="dk1"/>
                </a:solidFill>
                <a:latin typeface="Calibri"/>
                <a:ea typeface="Calibri"/>
                <a:cs typeface="Calibri"/>
                <a:sym typeface="Calibri"/>
              </a:rPr>
              <a:t>Will be a</a:t>
            </a:r>
            <a:r>
              <a:rPr lang="en-US" sz="2000" dirty="0">
                <a:solidFill>
                  <a:schemeClr val="dk1"/>
                </a:solidFill>
                <a:latin typeface="Calibri"/>
                <a:ea typeface="Calibri"/>
                <a:cs typeface="Calibri"/>
                <a:sym typeface="Calibri"/>
              </a:rPr>
              <a:t>vailable in April</a:t>
            </a:r>
            <a:endParaRPr lang="en-US" sz="2000" b="1" i="0" u="none" strike="noStrike" cap="none" baseline="0" dirty="0">
              <a:solidFill>
                <a:schemeClr val="dk1"/>
              </a:solidFill>
              <a:latin typeface="Calibri"/>
              <a:ea typeface="Calibri"/>
              <a:cs typeface="Calibri"/>
              <a:sym typeface="Calibri"/>
            </a:endParaRPr>
          </a:p>
          <a:p>
            <a:pPr lvl="3">
              <a:buSzPct val="25000"/>
            </a:pPr>
            <a:r>
              <a:rPr lang="en-US" sz="1800" b="1" i="0" u="none" strike="noStrike" cap="none" baseline="0" dirty="0">
                <a:solidFill>
                  <a:schemeClr val="dk1"/>
                </a:solidFill>
                <a:latin typeface="Calibri"/>
                <a:ea typeface="Calibri"/>
                <a:cs typeface="Calibri"/>
                <a:sym typeface="Calibri"/>
              </a:rPr>
              <a:t>	One45</a:t>
            </a:r>
            <a:r>
              <a:rPr lang="en-US" sz="1800" b="0" i="0" u="none" strike="noStrike" cap="none" baseline="0" dirty="0">
                <a:solidFill>
                  <a:schemeClr val="dk1"/>
                </a:solidFill>
                <a:latin typeface="Calibri"/>
                <a:ea typeface="Calibri"/>
                <a:cs typeface="Calibri"/>
                <a:sym typeface="Calibri"/>
              </a:rPr>
              <a:t> </a:t>
            </a:r>
            <a:r>
              <a:rPr lang="en-US" sz="1800" u="sng" dirty="0">
                <a:solidFill>
                  <a:schemeClr val="hlink"/>
                </a:solidFill>
                <a:latin typeface="Calibri"/>
                <a:ea typeface="Calibri"/>
                <a:cs typeface="Calibri"/>
                <a:sym typeface="Calibri"/>
                <a:hlinkClick r:id="rId3"/>
              </a:rPr>
              <a:t>https://comphx.one45.com </a:t>
            </a:r>
            <a:r>
              <a:rPr lang="en-US" sz="1800" u="sng" dirty="0">
                <a:solidFill>
                  <a:schemeClr val="hlink"/>
                </a:solidFill>
                <a:latin typeface="Calibri"/>
                <a:ea typeface="Calibri"/>
                <a:cs typeface="Calibri"/>
                <a:sym typeface="Calibri"/>
              </a:rPr>
              <a:t> </a:t>
            </a:r>
            <a:endParaRPr lang="en-US" sz="1800" b="0" i="0" u="sng" strike="noStrike" cap="none" baseline="0" dirty="0">
              <a:solidFill>
                <a:schemeClr val="hlink"/>
              </a:solidFill>
              <a:latin typeface="Calibri"/>
              <a:ea typeface="Calibri"/>
              <a:cs typeface="Calibri"/>
              <a:sym typeface="Calibri"/>
              <a:hlinkClick r:id="rId3"/>
            </a:endParaRPr>
          </a:p>
          <a:p>
            <a:pPr lvl="3">
              <a:buSzPct val="25000"/>
            </a:pPr>
            <a:r>
              <a:rPr lang="en-US" sz="1800" b="0" i="0" u="none" strike="noStrike" cap="none" baseline="0" dirty="0">
                <a:solidFill>
                  <a:schemeClr val="dk1"/>
                </a:solidFill>
                <a:latin typeface="Calibri"/>
                <a:ea typeface="Calibri"/>
                <a:cs typeface="Calibri"/>
                <a:sym typeface="Calibri"/>
              </a:rPr>
              <a:t>	Click on </a:t>
            </a:r>
            <a:r>
              <a:rPr lang="en-US" sz="1800" b="1" i="0" u="none" strike="noStrike" cap="none" baseline="0" dirty="0">
                <a:solidFill>
                  <a:schemeClr val="dk1"/>
                </a:solidFill>
                <a:latin typeface="Calibri"/>
                <a:ea typeface="Calibri"/>
                <a:cs typeface="Calibri"/>
                <a:sym typeface="Calibri"/>
              </a:rPr>
              <a:t>PAL block</a:t>
            </a:r>
          </a:p>
          <a:p>
            <a:pPr lvl="3">
              <a:buSzPct val="25000"/>
            </a:pPr>
            <a:r>
              <a:rPr lang="en-US" sz="1800" b="0" i="0" u="none" strike="noStrike" cap="none" baseline="0" dirty="0">
                <a:solidFill>
                  <a:schemeClr val="dk1"/>
                </a:solidFill>
                <a:latin typeface="Calibri"/>
                <a:ea typeface="Calibri"/>
                <a:cs typeface="Calibri"/>
                <a:sym typeface="Calibri"/>
              </a:rPr>
              <a:t>	Click on </a:t>
            </a:r>
            <a:r>
              <a:rPr lang="en-US" sz="1800" b="1" i="0" u="none" strike="noStrike" cap="none" baseline="0" dirty="0">
                <a:solidFill>
                  <a:schemeClr val="dk1"/>
                </a:solidFill>
                <a:latin typeface="Calibri"/>
                <a:ea typeface="Calibri"/>
                <a:cs typeface="Calibri"/>
                <a:sym typeface="Calibri"/>
              </a:rPr>
              <a:t>PAL handouts</a:t>
            </a:r>
          </a:p>
          <a:p>
            <a:pPr lvl="3">
              <a:buSzPct val="25000"/>
            </a:pPr>
            <a:r>
              <a:rPr lang="en-US" sz="1800" b="0" i="0" u="none" strike="noStrike" cap="none" baseline="0" dirty="0">
                <a:solidFill>
                  <a:schemeClr val="dk1"/>
                </a:solidFill>
                <a:latin typeface="Calibri"/>
                <a:ea typeface="Calibri"/>
                <a:cs typeface="Calibri"/>
                <a:sym typeface="Calibri"/>
              </a:rPr>
              <a:t>	Click on the forms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928698" y="490320"/>
            <a:ext cx="7859932" cy="515192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dirty="0">
                <a:solidFill>
                  <a:srgbClr val="0000FF"/>
                </a:solidFill>
                <a:latin typeface="Calibri"/>
                <a:ea typeface="Calibri"/>
                <a:cs typeface="Calibri"/>
                <a:sym typeface="Calibri"/>
              </a:rPr>
              <a:t>Personalized Active Learning (PAL) block </a:t>
            </a:r>
            <a:r>
              <a:rPr lang="is-IS" sz="2800" b="1" i="0" u="none" strike="noStrike" cap="none" baseline="0" dirty="0">
                <a:solidFill>
                  <a:srgbClr val="0000FF"/>
                </a:solidFill>
                <a:latin typeface="Calibri"/>
                <a:ea typeface="Calibri"/>
                <a:cs typeface="Calibri"/>
                <a:sym typeface="Calibri"/>
              </a:rPr>
              <a:t>2024</a:t>
            </a:r>
            <a:endParaRPr lang="en-US" sz="2800" b="1" i="0" u="none" strike="noStrike" cap="none" baseline="0" dirty="0">
              <a:solidFill>
                <a:srgbClr val="0000FF"/>
              </a:solidFill>
              <a:latin typeface="Calibri"/>
              <a:ea typeface="Calibri"/>
              <a:cs typeface="Calibri"/>
              <a:sym typeface="Calibri"/>
            </a:endParaRPr>
          </a:p>
          <a:p>
            <a:pPr marL="0" marR="0" lvl="0" indent="0" algn="l" rtl="0">
              <a:spcBef>
                <a:spcPts val="0"/>
              </a:spcBef>
              <a:buNone/>
            </a:pPr>
            <a:endParaRPr lang="en-US" b="0" i="0" u="none" strike="noStrike" cap="none" baseline="0" dirty="0">
              <a:solidFill>
                <a:schemeClr val="dk1"/>
              </a:solidFill>
              <a:latin typeface="Calibri"/>
              <a:ea typeface="Calibri"/>
              <a:cs typeface="Calibri"/>
              <a:sym typeface="Calibri"/>
            </a:endParaRPr>
          </a:p>
          <a:p>
            <a:pPr lvl="0">
              <a:buSzPct val="25000"/>
            </a:pPr>
            <a:r>
              <a:rPr lang="en-US" sz="2400" b="1" dirty="0">
                <a:solidFill>
                  <a:srgbClr val="FF0000"/>
                </a:solidFill>
                <a:latin typeface="Calibri"/>
                <a:ea typeface="Calibri"/>
                <a:cs typeface="Calibri"/>
                <a:sym typeface="Calibri"/>
              </a:rPr>
              <a:t>PAL Activities </a:t>
            </a:r>
            <a:r>
              <a:rPr lang="en-US" sz="2400" b="1" dirty="0">
                <a:solidFill>
                  <a:schemeClr val="dk1"/>
                </a:solidFill>
                <a:latin typeface="Calibri"/>
                <a:ea typeface="Calibri"/>
                <a:cs typeface="Calibri"/>
                <a:sym typeface="Calibri"/>
              </a:rPr>
              <a:t>of your choice (see </a:t>
            </a:r>
            <a:r>
              <a:rPr lang="en-US" sz="2400" b="1" dirty="0">
                <a:solidFill>
                  <a:schemeClr val="dk1"/>
                </a:solidFill>
                <a:highlight>
                  <a:srgbClr val="FFFF00"/>
                </a:highlight>
                <a:latin typeface="Calibri"/>
                <a:ea typeface="Calibri"/>
                <a:cs typeface="Calibri"/>
                <a:sym typeface="Calibri"/>
              </a:rPr>
              <a:t>syllabus</a:t>
            </a:r>
            <a:r>
              <a:rPr lang="en-US" sz="2400" b="1" dirty="0">
                <a:solidFill>
                  <a:schemeClr val="dk1"/>
                </a:solidFill>
                <a:latin typeface="Calibri"/>
                <a:ea typeface="Calibri"/>
                <a:cs typeface="Calibri"/>
                <a:sym typeface="Calibri"/>
              </a:rPr>
              <a:t> and more):</a:t>
            </a:r>
          </a:p>
          <a:p>
            <a:pPr marL="342900" lvl="0" indent="-342900">
              <a:buFont typeface="Arial"/>
              <a:buChar char="•"/>
            </a:pPr>
            <a:r>
              <a:rPr lang="en-US" sz="1800" dirty="0">
                <a:latin typeface="Calibri"/>
                <a:cs typeface="Calibri"/>
              </a:rPr>
              <a:t>Block/Course/Competency remediation</a:t>
            </a:r>
          </a:p>
          <a:p>
            <a:pPr marL="342900" lvl="0" indent="-342900">
              <a:buFont typeface="Arial"/>
              <a:buChar char="•"/>
            </a:pPr>
            <a:r>
              <a:rPr lang="en-US" sz="1800" dirty="0">
                <a:latin typeface="Calibri"/>
                <a:cs typeface="Calibri"/>
              </a:rPr>
              <a:t>Continued CCE work</a:t>
            </a:r>
          </a:p>
          <a:p>
            <a:pPr marL="342900" lvl="0" indent="-342900">
              <a:buFont typeface="Arial"/>
              <a:buChar char="•"/>
            </a:pPr>
            <a:r>
              <a:rPr lang="en-US" sz="1800" b="1" dirty="0">
                <a:latin typeface="Calibri"/>
                <a:cs typeface="Calibri"/>
              </a:rPr>
              <a:t>Clinical experiences</a:t>
            </a:r>
            <a:r>
              <a:rPr lang="en-US" sz="1800" dirty="0">
                <a:solidFill>
                  <a:srgbClr val="FF0000"/>
                </a:solidFill>
                <a:latin typeface="Calibri"/>
                <a:cs typeface="Calibri"/>
              </a:rPr>
              <a:t>*</a:t>
            </a:r>
          </a:p>
          <a:p>
            <a:pPr marL="342900" lvl="0" indent="-342900">
              <a:buFont typeface="Arial"/>
              <a:buChar char="•"/>
            </a:pPr>
            <a:r>
              <a:rPr lang="en-US" sz="1800" dirty="0">
                <a:latin typeface="Calibri"/>
                <a:cs typeface="Calibri"/>
              </a:rPr>
              <a:t>Continued Scholarly Project work</a:t>
            </a:r>
          </a:p>
          <a:p>
            <a:pPr marL="342900" lvl="0" indent="-342900">
              <a:buFont typeface="Arial"/>
              <a:buChar char="•"/>
            </a:pPr>
            <a:r>
              <a:rPr lang="en-US" sz="1800" dirty="0">
                <a:latin typeface="Calibri"/>
                <a:cs typeface="Calibri"/>
              </a:rPr>
              <a:t>Research NOT related to Scholarly Project work</a:t>
            </a:r>
          </a:p>
          <a:p>
            <a:pPr marL="342900" lvl="0" indent="-342900">
              <a:buFont typeface="Arial"/>
              <a:buChar char="•"/>
            </a:pPr>
            <a:r>
              <a:rPr lang="en-US" sz="1800" dirty="0">
                <a:latin typeface="Calibri"/>
                <a:cs typeface="Calibri"/>
              </a:rPr>
              <a:t>Global Health (e.g. GH Course, Dominican Republic Trip)</a:t>
            </a:r>
          </a:p>
          <a:p>
            <a:pPr marL="342900" lvl="0" indent="-342900">
              <a:buFont typeface="Arial"/>
              <a:buChar char="•"/>
            </a:pPr>
            <a:r>
              <a:rPr lang="en-US" sz="1800" dirty="0">
                <a:latin typeface="Calibri"/>
                <a:cs typeface="Calibri"/>
              </a:rPr>
              <a:t>Rural Health Professional Program (RHPP)</a:t>
            </a:r>
          </a:p>
          <a:p>
            <a:pPr marL="342900" lvl="0" indent="-342900">
              <a:buFont typeface="Arial"/>
              <a:buChar char="•"/>
            </a:pPr>
            <a:r>
              <a:rPr lang="en-US" sz="1800" dirty="0">
                <a:latin typeface="Calibri"/>
                <a:cs typeface="Calibri"/>
              </a:rPr>
              <a:t>Service Learning (e.g. CHIP, Diabetes Camp, Camp Patrick)</a:t>
            </a:r>
          </a:p>
          <a:p>
            <a:pPr marL="342900" lvl="0" indent="-342900">
              <a:buFont typeface="Arial"/>
              <a:buChar char="•"/>
            </a:pPr>
            <a:r>
              <a:rPr lang="en-US" sz="1800" dirty="0">
                <a:latin typeface="Calibri"/>
                <a:cs typeface="Calibri"/>
              </a:rPr>
              <a:t>Other Certificate of Distinction work (e.g. Primary Care Scholars)</a:t>
            </a:r>
          </a:p>
          <a:p>
            <a:pPr marL="342900" lvl="0" indent="-342900">
              <a:buFont typeface="Arial"/>
              <a:buChar char="•"/>
            </a:pPr>
            <a:r>
              <a:rPr lang="en-US" sz="1800" dirty="0">
                <a:latin typeface="Calibri"/>
                <a:cs typeface="Calibri"/>
              </a:rPr>
              <a:t>Leadership training (e.g. AAMC conference, COM Committee, Military Officer Training)</a:t>
            </a:r>
          </a:p>
          <a:p>
            <a:pPr marL="342900" lvl="0" indent="-342900">
              <a:buFont typeface="Arial"/>
              <a:buChar char="•"/>
            </a:pPr>
            <a:r>
              <a:rPr lang="en-US" sz="1800" dirty="0">
                <a:latin typeface="Calibri"/>
                <a:cs typeface="Calibri"/>
              </a:rPr>
              <a:t>Master’s degree program in Public Health (MPH)</a:t>
            </a:r>
          </a:p>
          <a:p>
            <a:pPr marL="342900" lvl="0" indent="-342900">
              <a:buFont typeface="Arial"/>
              <a:buChar char="•"/>
            </a:pPr>
            <a:r>
              <a:rPr lang="en-US" sz="1800" dirty="0">
                <a:latin typeface="Calibri"/>
                <a:cs typeface="Calibri"/>
              </a:rPr>
              <a:t>Enrichment Elective (e.g. Step 1, Medical Spanish, lots more on </a:t>
            </a:r>
            <a:r>
              <a:rPr lang="en-US" sz="1800" dirty="0">
                <a:solidFill>
                  <a:srgbClr val="0432FF"/>
                </a:solidFill>
                <a:latin typeface="Calibri"/>
                <a:cs typeface="Calibri"/>
              </a:rPr>
              <a:t>PAL Bulletin</a:t>
            </a:r>
            <a:r>
              <a:rPr lang="en-US" sz="1800" dirty="0">
                <a:latin typeface="Calibri"/>
                <a:cs typeface="Calibri"/>
              </a:rPr>
              <a:t>)</a:t>
            </a:r>
          </a:p>
          <a:p>
            <a:pPr marL="342900" lvl="0" indent="-342900">
              <a:buFont typeface="Arial"/>
              <a:buChar char="•"/>
            </a:pPr>
            <a:r>
              <a:rPr lang="en-US" sz="1800" dirty="0">
                <a:latin typeface="Calibri"/>
                <a:cs typeface="Calibri"/>
              </a:rPr>
              <a:t>Other* (PAL Director approval required – email Block Director)</a:t>
            </a:r>
          </a:p>
        </p:txBody>
      </p:sp>
      <p:sp>
        <p:nvSpPr>
          <p:cNvPr id="3" name="Shape 136">
            <a:extLst>
              <a:ext uri="{FF2B5EF4-FFF2-40B4-BE49-F238E27FC236}">
                <a16:creationId xmlns:a16="http://schemas.microsoft.com/office/drawing/2014/main" id="{8E890B69-8451-9346-98AB-6DF2451619D8}"/>
              </a:ext>
            </a:extLst>
          </p:cNvPr>
          <p:cNvSpPr txBox="1"/>
          <p:nvPr/>
        </p:nvSpPr>
        <p:spPr>
          <a:xfrm>
            <a:off x="1052538" y="5642247"/>
            <a:ext cx="7245612" cy="40010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dirty="0">
                <a:solidFill>
                  <a:srgbClr val="FF0000"/>
                </a:solidFill>
                <a:latin typeface="Calibri"/>
                <a:ea typeface="Calibri"/>
                <a:cs typeface="Calibri"/>
                <a:sym typeface="Calibri"/>
              </a:rPr>
              <a:t>* Clinical experiences need - </a:t>
            </a:r>
            <a:r>
              <a:rPr lang="en-US" sz="1800" i="0" u="none" strike="noStrike" cap="none" baseline="0" dirty="0">
                <a:solidFill>
                  <a:srgbClr val="FF0000"/>
                </a:solidFill>
                <a:latin typeface="Calibri"/>
                <a:ea typeface="Calibri"/>
                <a:cs typeface="Calibri"/>
                <a:sym typeface="Calibri"/>
              </a:rPr>
              <a:t>Affiliation Agreement</a:t>
            </a:r>
            <a:r>
              <a:rPr lang="en-US" sz="1800" i="0" u="none" strike="noStrike" cap="none" dirty="0">
                <a:solidFill>
                  <a:srgbClr val="FF0000"/>
                </a:solidFill>
                <a:latin typeface="Calibri"/>
                <a:ea typeface="Calibri"/>
                <a:cs typeface="Calibri"/>
                <a:sym typeface="Calibri"/>
              </a:rPr>
              <a:t> &amp; Credentialing</a:t>
            </a:r>
            <a:endParaRPr lang="en-US" sz="1800" b="1" i="0" u="none" strike="noStrike" cap="none" baseline="0"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31167839"/>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2627</Words>
  <Application>Microsoft Office PowerPoint</Application>
  <PresentationFormat>On-screen Show (4:3)</PresentationFormat>
  <Paragraphs>399</Paragraphs>
  <Slides>30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LOs (part of course plan) and  Reflections (part of completion report)</vt:lpstr>
      <vt:lpstr>Reflection</vt:lpstr>
      <vt:lpstr>Reflection</vt:lpstr>
      <vt:lpstr>Reflection</vt:lpstr>
      <vt:lpstr>Learning Objectives</vt:lpstr>
      <vt:lpstr>Learning Objectives</vt:lpstr>
      <vt:lpstr>Learning Objectives</vt:lpstr>
      <vt:lpstr>Reflection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 Alison Danielle - (akirk1)</dc:creator>
  <cp:lastModifiedBy>Kirk, Alison Danielle - (akirk1)</cp:lastModifiedBy>
  <cp:revision>85</cp:revision>
  <dcterms:modified xsi:type="dcterms:W3CDTF">2024-02-12T20:29:53Z</dcterms:modified>
</cp:coreProperties>
</file>