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3"/>
  </p:notesMasterIdLst>
  <p:sldIdLst>
    <p:sldId id="256" r:id="rId2"/>
    <p:sldId id="264" r:id="rId3"/>
    <p:sldId id="258" r:id="rId4"/>
    <p:sldId id="265" r:id="rId5"/>
    <p:sldId id="266" r:id="rId6"/>
    <p:sldId id="268" r:id="rId7"/>
    <p:sldId id="269" r:id="rId8"/>
    <p:sldId id="270" r:id="rId9"/>
    <p:sldId id="271" r:id="rId10"/>
    <p:sldId id="262" r:id="rId11"/>
    <p:sldId id="272" r:id="rId12"/>
    <p:sldId id="261" r:id="rId13"/>
    <p:sldId id="274" r:id="rId14"/>
    <p:sldId id="273" r:id="rId15"/>
    <p:sldId id="275" r:id="rId16"/>
    <p:sldId id="276" r:id="rId17"/>
    <p:sldId id="277" r:id="rId18"/>
    <p:sldId id="278" r:id="rId19"/>
    <p:sldId id="279" r:id="rId20"/>
    <p:sldId id="263"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5" autoAdjust="0"/>
    <p:restoredTop sz="86094" autoAdjust="0"/>
  </p:normalViewPr>
  <p:slideViewPr>
    <p:cSldViewPr snapToGrid="0">
      <p:cViewPr varScale="1">
        <p:scale>
          <a:sx n="94" d="100"/>
          <a:sy n="94" d="100"/>
        </p:scale>
        <p:origin x="16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8382F-5F2C-46E8-A083-C5D28E0DCCD6}" type="datetimeFigureOut">
              <a:rPr lang="en-US" smtClean="0"/>
              <a:t>1/22/24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0D8DB-A549-42FF-A0BC-1F67C027EB19}" type="slidenum">
              <a:rPr lang="en-US" smtClean="0"/>
              <a:t>‹#›</a:t>
            </a:fld>
            <a:endParaRPr lang="en-US"/>
          </a:p>
        </p:txBody>
      </p:sp>
    </p:spTree>
    <p:extLst>
      <p:ext uri="{BB962C8B-B14F-4D97-AF65-F5344CB8AC3E}">
        <p14:creationId xmlns:p14="http://schemas.microsoft.com/office/powerpoint/2010/main" val="689712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a:t>
            </a:fld>
            <a:endParaRPr lang="en-US"/>
          </a:p>
        </p:txBody>
      </p:sp>
    </p:spTree>
    <p:extLst>
      <p:ext uri="{BB962C8B-B14F-4D97-AF65-F5344CB8AC3E}">
        <p14:creationId xmlns:p14="http://schemas.microsoft.com/office/powerpoint/2010/main" val="3317058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10</a:t>
            </a:fld>
            <a:endParaRPr lang="en-US"/>
          </a:p>
        </p:txBody>
      </p:sp>
    </p:spTree>
    <p:extLst>
      <p:ext uri="{BB962C8B-B14F-4D97-AF65-F5344CB8AC3E}">
        <p14:creationId xmlns:p14="http://schemas.microsoft.com/office/powerpoint/2010/main" val="2764785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11</a:t>
            </a:fld>
            <a:endParaRPr lang="en-US"/>
          </a:p>
        </p:txBody>
      </p:sp>
    </p:spTree>
    <p:extLst>
      <p:ext uri="{BB962C8B-B14F-4D97-AF65-F5344CB8AC3E}">
        <p14:creationId xmlns:p14="http://schemas.microsoft.com/office/powerpoint/2010/main" val="746915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12</a:t>
            </a:fld>
            <a:endParaRPr lang="en-US"/>
          </a:p>
        </p:txBody>
      </p:sp>
    </p:spTree>
    <p:extLst>
      <p:ext uri="{BB962C8B-B14F-4D97-AF65-F5344CB8AC3E}">
        <p14:creationId xmlns:p14="http://schemas.microsoft.com/office/powerpoint/2010/main" val="2383082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13</a:t>
            </a:fld>
            <a:endParaRPr lang="en-US"/>
          </a:p>
        </p:txBody>
      </p:sp>
    </p:spTree>
    <p:extLst>
      <p:ext uri="{BB962C8B-B14F-4D97-AF65-F5344CB8AC3E}">
        <p14:creationId xmlns:p14="http://schemas.microsoft.com/office/powerpoint/2010/main" val="54836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14</a:t>
            </a:fld>
            <a:endParaRPr lang="en-US"/>
          </a:p>
        </p:txBody>
      </p:sp>
    </p:spTree>
    <p:extLst>
      <p:ext uri="{BB962C8B-B14F-4D97-AF65-F5344CB8AC3E}">
        <p14:creationId xmlns:p14="http://schemas.microsoft.com/office/powerpoint/2010/main" val="3112273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15</a:t>
            </a:fld>
            <a:endParaRPr lang="en-US"/>
          </a:p>
        </p:txBody>
      </p:sp>
    </p:spTree>
    <p:extLst>
      <p:ext uri="{BB962C8B-B14F-4D97-AF65-F5344CB8AC3E}">
        <p14:creationId xmlns:p14="http://schemas.microsoft.com/office/powerpoint/2010/main" val="119223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16</a:t>
            </a:fld>
            <a:endParaRPr lang="en-US"/>
          </a:p>
        </p:txBody>
      </p:sp>
    </p:spTree>
    <p:extLst>
      <p:ext uri="{BB962C8B-B14F-4D97-AF65-F5344CB8AC3E}">
        <p14:creationId xmlns:p14="http://schemas.microsoft.com/office/powerpoint/2010/main" val="3002179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17</a:t>
            </a:fld>
            <a:endParaRPr lang="en-US"/>
          </a:p>
        </p:txBody>
      </p:sp>
    </p:spTree>
    <p:extLst>
      <p:ext uri="{BB962C8B-B14F-4D97-AF65-F5344CB8AC3E}">
        <p14:creationId xmlns:p14="http://schemas.microsoft.com/office/powerpoint/2010/main" val="466588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18</a:t>
            </a:fld>
            <a:endParaRPr lang="en-US"/>
          </a:p>
        </p:txBody>
      </p:sp>
    </p:spTree>
    <p:extLst>
      <p:ext uri="{BB962C8B-B14F-4D97-AF65-F5344CB8AC3E}">
        <p14:creationId xmlns:p14="http://schemas.microsoft.com/office/powerpoint/2010/main" val="1183206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19</a:t>
            </a:fld>
            <a:endParaRPr lang="en-US"/>
          </a:p>
        </p:txBody>
      </p:sp>
    </p:spTree>
    <p:extLst>
      <p:ext uri="{BB962C8B-B14F-4D97-AF65-F5344CB8AC3E}">
        <p14:creationId xmlns:p14="http://schemas.microsoft.com/office/powerpoint/2010/main" val="284898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2</a:t>
            </a:fld>
            <a:endParaRPr lang="en-US"/>
          </a:p>
        </p:txBody>
      </p:sp>
    </p:spTree>
    <p:extLst>
      <p:ext uri="{BB962C8B-B14F-4D97-AF65-F5344CB8AC3E}">
        <p14:creationId xmlns:p14="http://schemas.microsoft.com/office/powerpoint/2010/main" val="19924263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21</a:t>
            </a:fld>
            <a:endParaRPr lang="en-US"/>
          </a:p>
        </p:txBody>
      </p:sp>
    </p:spTree>
    <p:extLst>
      <p:ext uri="{BB962C8B-B14F-4D97-AF65-F5344CB8AC3E}">
        <p14:creationId xmlns:p14="http://schemas.microsoft.com/office/powerpoint/2010/main" val="147723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3</a:t>
            </a:fld>
            <a:endParaRPr lang="en-US"/>
          </a:p>
        </p:txBody>
      </p:sp>
    </p:spTree>
    <p:extLst>
      <p:ext uri="{BB962C8B-B14F-4D97-AF65-F5344CB8AC3E}">
        <p14:creationId xmlns:p14="http://schemas.microsoft.com/office/powerpoint/2010/main" val="1378910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4</a:t>
            </a:fld>
            <a:endParaRPr lang="en-US"/>
          </a:p>
        </p:txBody>
      </p:sp>
    </p:spTree>
    <p:extLst>
      <p:ext uri="{BB962C8B-B14F-4D97-AF65-F5344CB8AC3E}">
        <p14:creationId xmlns:p14="http://schemas.microsoft.com/office/powerpoint/2010/main" val="2536838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5</a:t>
            </a:fld>
            <a:endParaRPr lang="en-US"/>
          </a:p>
        </p:txBody>
      </p:sp>
    </p:spTree>
    <p:extLst>
      <p:ext uri="{BB962C8B-B14F-4D97-AF65-F5344CB8AC3E}">
        <p14:creationId xmlns:p14="http://schemas.microsoft.com/office/powerpoint/2010/main" val="399949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6</a:t>
            </a:fld>
            <a:endParaRPr lang="en-US"/>
          </a:p>
        </p:txBody>
      </p:sp>
    </p:spTree>
    <p:extLst>
      <p:ext uri="{BB962C8B-B14F-4D97-AF65-F5344CB8AC3E}">
        <p14:creationId xmlns:p14="http://schemas.microsoft.com/office/powerpoint/2010/main" val="1707852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7</a:t>
            </a:fld>
            <a:endParaRPr lang="en-US"/>
          </a:p>
        </p:txBody>
      </p:sp>
    </p:spTree>
    <p:extLst>
      <p:ext uri="{BB962C8B-B14F-4D97-AF65-F5344CB8AC3E}">
        <p14:creationId xmlns:p14="http://schemas.microsoft.com/office/powerpoint/2010/main" val="1595221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8</a:t>
            </a:fld>
            <a:endParaRPr lang="en-US"/>
          </a:p>
        </p:txBody>
      </p:sp>
    </p:spTree>
    <p:extLst>
      <p:ext uri="{BB962C8B-B14F-4D97-AF65-F5344CB8AC3E}">
        <p14:creationId xmlns:p14="http://schemas.microsoft.com/office/powerpoint/2010/main" val="3316396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0D8DB-A549-42FF-A0BC-1F67C027EB19}" type="slidenum">
              <a:rPr lang="en-US" smtClean="0"/>
              <a:t>9</a:t>
            </a:fld>
            <a:endParaRPr lang="en-US"/>
          </a:p>
        </p:txBody>
      </p:sp>
    </p:spTree>
    <p:extLst>
      <p:ext uri="{BB962C8B-B14F-4D97-AF65-F5344CB8AC3E}">
        <p14:creationId xmlns:p14="http://schemas.microsoft.com/office/powerpoint/2010/main" val="780823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270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333977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60978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12443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553383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435064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615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260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9531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1/22/24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3107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3942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57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429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2815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1/22/24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257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1/22/24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009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291B17-9318-49DB-B28B-6E5994AE9581}" type="datetime1">
              <a:rPr lang="en-US" smtClean="0"/>
              <a:t>1/22/24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059293782"/>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DBCD-FF85-46F2-947D-586D192CDABF}"/>
              </a:ext>
            </a:extLst>
          </p:cNvPr>
          <p:cNvSpPr>
            <a:spLocks noGrp="1"/>
          </p:cNvSpPr>
          <p:nvPr>
            <p:ph type="ctrTitle"/>
          </p:nvPr>
        </p:nvSpPr>
        <p:spPr>
          <a:xfrm>
            <a:off x="1078441" y="2071159"/>
            <a:ext cx="8398933" cy="1767416"/>
          </a:xfrm>
        </p:spPr>
        <p:txBody>
          <a:bodyPr/>
          <a:lstStyle/>
          <a:p>
            <a:pPr algn="ctr"/>
            <a:r>
              <a:rPr lang="en-US" sz="5200" dirty="0"/>
              <a:t>Rank Order List &amp; Matching</a:t>
            </a:r>
          </a:p>
        </p:txBody>
      </p:sp>
      <p:sp>
        <p:nvSpPr>
          <p:cNvPr id="3" name="Subtitle 2">
            <a:extLst>
              <a:ext uri="{FF2B5EF4-FFF2-40B4-BE49-F238E27FC236}">
                <a16:creationId xmlns:a16="http://schemas.microsoft.com/office/drawing/2014/main" id="{2B6929BE-DBC1-441D-8C4E-0560CA0762B1}"/>
              </a:ext>
            </a:extLst>
          </p:cNvPr>
          <p:cNvSpPr>
            <a:spLocks noGrp="1"/>
          </p:cNvSpPr>
          <p:nvPr>
            <p:ph type="subTitle" idx="1"/>
          </p:nvPr>
        </p:nvSpPr>
        <p:spPr>
          <a:xfrm>
            <a:off x="1507067" y="4050833"/>
            <a:ext cx="7766936" cy="2016592"/>
          </a:xfrm>
        </p:spPr>
        <p:txBody>
          <a:bodyPr>
            <a:normAutofit/>
          </a:bodyPr>
          <a:lstStyle/>
          <a:p>
            <a:pPr algn="ctr"/>
            <a:r>
              <a:rPr lang="en-US" sz="2800" dirty="0">
                <a:latin typeface="Times New Roman" panose="02020603050405020304" pitchFamily="18" charset="0"/>
                <a:cs typeface="Times New Roman" panose="02020603050405020304" pitchFamily="18" charset="0"/>
              </a:rPr>
              <a:t>Career and Professional Advisors</a:t>
            </a:r>
          </a:p>
          <a:p>
            <a:pPr algn="ctr"/>
            <a:r>
              <a:rPr lang="en-US" sz="2400" dirty="0">
                <a:latin typeface="Times New Roman" panose="02020603050405020304" pitchFamily="18" charset="0"/>
                <a:cs typeface="Times New Roman" panose="02020603050405020304" pitchFamily="18" charset="0"/>
              </a:rPr>
              <a:t>Drs. Susan Kaib, Lisa Shah-Patel, David Guttman, Eric vanSonnenberg and Alison Kirk</a:t>
            </a:r>
          </a:p>
          <a:p>
            <a:pPr algn="ctr"/>
            <a:r>
              <a:rPr lang="en-US" sz="2800" dirty="0">
                <a:latin typeface="Times New Roman" panose="02020603050405020304" pitchFamily="18" charset="0"/>
                <a:cs typeface="Times New Roman" panose="02020603050405020304" pitchFamily="18" charset="0"/>
              </a:rPr>
              <a:t>January 2024</a:t>
            </a:r>
          </a:p>
        </p:txBody>
      </p:sp>
    </p:spTree>
    <p:extLst>
      <p:ext uri="{BB962C8B-B14F-4D97-AF65-F5344CB8AC3E}">
        <p14:creationId xmlns:p14="http://schemas.microsoft.com/office/powerpoint/2010/main" val="3683582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6DF0-D00E-4CED-BE03-C897C216B8E6}"/>
              </a:ext>
            </a:extLst>
          </p:cNvPr>
          <p:cNvSpPr>
            <a:spLocks noGrp="1"/>
          </p:cNvSpPr>
          <p:nvPr>
            <p:ph type="title"/>
          </p:nvPr>
        </p:nvSpPr>
        <p:spPr/>
        <p:txBody>
          <a:bodyPr/>
          <a:lstStyle/>
          <a:p>
            <a:r>
              <a:rPr lang="en-US" dirty="0"/>
              <a:t>Supplemental List </a:t>
            </a:r>
            <a:br>
              <a:rPr lang="en-US" dirty="0"/>
            </a:br>
            <a:endParaRPr lang="en-US" dirty="0"/>
          </a:p>
        </p:txBody>
      </p:sp>
      <p:sp>
        <p:nvSpPr>
          <p:cNvPr id="3" name="Content Placeholder 2">
            <a:extLst>
              <a:ext uri="{FF2B5EF4-FFF2-40B4-BE49-F238E27FC236}">
                <a16:creationId xmlns:a16="http://schemas.microsoft.com/office/drawing/2014/main" id="{90616942-6151-4210-9C29-CB9FCE8A5273}"/>
              </a:ext>
            </a:extLst>
          </p:cNvPr>
          <p:cNvSpPr>
            <a:spLocks noGrp="1"/>
          </p:cNvSpPr>
          <p:nvPr>
            <p:ph idx="1"/>
          </p:nvPr>
        </p:nvSpPr>
        <p:spPr>
          <a:xfrm>
            <a:off x="581025" y="1741489"/>
            <a:ext cx="9344025" cy="4668836"/>
          </a:xfrm>
        </p:spPr>
        <p:txBody>
          <a:bodyPr>
            <a:normAutofit/>
          </a:bodyPr>
          <a:lstStyle/>
          <a:p>
            <a:r>
              <a:rPr lang="en-US" sz="2400" dirty="0">
                <a:latin typeface="Times New Roman" panose="02020603050405020304" pitchFamily="18" charset="0"/>
                <a:cs typeface="Times New Roman" panose="02020603050405020304" pitchFamily="18" charset="0"/>
              </a:rPr>
              <a:t>Do I need a supplemental list?  </a:t>
            </a:r>
          </a:p>
          <a:p>
            <a:pPr lvl="1"/>
            <a:r>
              <a:rPr lang="en-US" sz="2200" dirty="0">
                <a:latin typeface="Times New Roman" panose="02020603050405020304" pitchFamily="18" charset="0"/>
                <a:cs typeface="Times New Roman" panose="02020603050405020304" pitchFamily="18" charset="0"/>
              </a:rPr>
              <a:t>Yes, if you are applying to advanced programs</a:t>
            </a:r>
          </a:p>
          <a:p>
            <a:r>
              <a:rPr lang="en-US" sz="2400" dirty="0">
                <a:latin typeface="Times New Roman" panose="02020603050405020304" pitchFamily="18" charset="0"/>
                <a:cs typeface="Times New Roman" panose="02020603050405020304" pitchFamily="18" charset="0"/>
              </a:rPr>
              <a:t>Joint Advanced/Preliminary (A/P) program</a:t>
            </a:r>
          </a:p>
          <a:p>
            <a:pPr lvl="1"/>
            <a:r>
              <a:rPr lang="en-US" sz="2200" dirty="0">
                <a:latin typeface="Times New Roman" panose="02020603050405020304" pitchFamily="18" charset="0"/>
                <a:cs typeface="Times New Roman" panose="02020603050405020304" pitchFamily="18" charset="0"/>
              </a:rPr>
              <a:t>Their prelim program will have a restricted, specific code.  You’ll add that code to your supplemental list associated with that program.  You can add other prelims to that supplemental list, but you cannot use that list for any other advanced programs on your list.  </a:t>
            </a:r>
          </a:p>
          <a:p>
            <a:r>
              <a:rPr lang="en-US" sz="2400" dirty="0">
                <a:latin typeface="Times New Roman" panose="02020603050405020304" pitchFamily="18" charset="0"/>
                <a:cs typeface="Times New Roman" panose="02020603050405020304" pitchFamily="18" charset="0"/>
              </a:rPr>
              <a:t>Can I make a supplemental list if my programs are categorical?  No</a:t>
            </a:r>
          </a:p>
          <a:p>
            <a:r>
              <a:rPr lang="en-US" sz="2400" dirty="0">
                <a:latin typeface="Times New Roman" panose="02020603050405020304" pitchFamily="18" charset="0"/>
                <a:cs typeface="Times New Roman" panose="02020603050405020304" pitchFamily="18" charset="0"/>
              </a:rPr>
              <a:t>Can I rank preliminary or transitional years on my primary ROL?  Yes</a:t>
            </a:r>
          </a:p>
          <a:p>
            <a:pPr lvl="1"/>
            <a:r>
              <a:rPr lang="en-US" sz="2200" dirty="0">
                <a:latin typeface="Times New Roman" panose="02020603050405020304" pitchFamily="18" charset="0"/>
                <a:cs typeface="Times New Roman" panose="02020603050405020304" pitchFamily="18" charset="0"/>
              </a:rPr>
              <a:t>Pros and Cons of this approach</a:t>
            </a:r>
          </a:p>
        </p:txBody>
      </p:sp>
    </p:spTree>
    <p:extLst>
      <p:ext uri="{BB962C8B-B14F-4D97-AF65-F5344CB8AC3E}">
        <p14:creationId xmlns:p14="http://schemas.microsoft.com/office/powerpoint/2010/main" val="30041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DB763-BD22-3495-DD00-A9673A76294B}"/>
              </a:ext>
            </a:extLst>
          </p:cNvPr>
          <p:cNvSpPr>
            <a:spLocks noGrp="1"/>
          </p:cNvSpPr>
          <p:nvPr>
            <p:ph type="title"/>
          </p:nvPr>
        </p:nvSpPr>
        <p:spPr/>
        <p:txBody>
          <a:bodyPr/>
          <a:lstStyle/>
          <a:p>
            <a:r>
              <a:rPr lang="en-US" dirty="0"/>
              <a:t>Couples Matching</a:t>
            </a:r>
          </a:p>
        </p:txBody>
      </p:sp>
      <p:sp>
        <p:nvSpPr>
          <p:cNvPr id="3" name="Content Placeholder 2">
            <a:extLst>
              <a:ext uri="{FF2B5EF4-FFF2-40B4-BE49-F238E27FC236}">
                <a16:creationId xmlns:a16="http://schemas.microsoft.com/office/drawing/2014/main" id="{1C7B9CDD-B25D-AB47-DB2B-355336250FB4}"/>
              </a:ext>
            </a:extLst>
          </p:cNvPr>
          <p:cNvSpPr>
            <a:spLocks noGrp="1"/>
          </p:cNvSpPr>
          <p:nvPr>
            <p:ph idx="1"/>
          </p:nvPr>
        </p:nvSpPr>
        <p:spPr>
          <a:xfrm>
            <a:off x="677334" y="2160589"/>
            <a:ext cx="9017272" cy="3880773"/>
          </a:xfrm>
        </p:spPr>
        <p:txBody>
          <a:bodyPr>
            <a:normAutofit fontScale="92500"/>
          </a:bodyPr>
          <a:lstStyle/>
          <a:p>
            <a:r>
              <a:rPr lang="en-US" sz="2400" dirty="0">
                <a:latin typeface="Times New Roman" panose="02020603050405020304" pitchFamily="18" charset="0"/>
                <a:cs typeface="Times New Roman" panose="02020603050405020304" pitchFamily="18" charset="0"/>
              </a:rPr>
              <a:t>Set up meeting between couple and both advisors</a:t>
            </a:r>
          </a:p>
          <a:p>
            <a:r>
              <a:rPr lang="en-US" sz="2400" b="0" i="0" dirty="0">
                <a:solidFill>
                  <a:schemeClr val="tx1"/>
                </a:solidFill>
                <a:effectLst/>
                <a:latin typeface="Times New Roman" panose="02020603050405020304" pitchFamily="18" charset="0"/>
                <a:cs typeface="Times New Roman" panose="02020603050405020304" pitchFamily="18" charset="0"/>
              </a:rPr>
              <a:t>Each partner can rank up to 20 unique program codes, including the “No Match” option, on a primary rank order list and up to 20 on supplemental rank order lists for the base registration fee. </a:t>
            </a:r>
            <a:r>
              <a:rPr lang="en-US" sz="2400" dirty="0">
                <a:solidFill>
                  <a:schemeClr val="tx1"/>
                </a:solidFill>
                <a:latin typeface="Times New Roman" panose="02020603050405020304" pitchFamily="18" charset="0"/>
                <a:cs typeface="Times New Roman" panose="02020603050405020304" pitchFamily="18" charset="0"/>
              </a:rPr>
              <a:t>After that, each program is $30</a:t>
            </a:r>
          </a:p>
          <a:p>
            <a:r>
              <a:rPr lang="en-US" sz="2400" dirty="0">
                <a:solidFill>
                  <a:schemeClr val="tx1"/>
                </a:solidFill>
                <a:latin typeface="Times New Roman" panose="02020603050405020304" pitchFamily="18" charset="0"/>
                <a:cs typeface="Times New Roman" panose="02020603050405020304" pitchFamily="18" charset="0"/>
              </a:rPr>
              <a:t>A program for one partner can be paired a variety of ways with a program for the other partner</a:t>
            </a:r>
          </a:p>
          <a:p>
            <a:r>
              <a:rPr lang="en-US" sz="2400" dirty="0">
                <a:solidFill>
                  <a:schemeClr val="tx1"/>
                </a:solidFill>
                <a:latin typeface="Times New Roman" panose="02020603050405020304" pitchFamily="18" charset="0"/>
                <a:cs typeface="Times New Roman" panose="02020603050405020304" pitchFamily="18" charset="0"/>
              </a:rPr>
              <a:t>Consider decoupling so at least one of you can match</a:t>
            </a:r>
          </a:p>
          <a:p>
            <a:r>
              <a:rPr lang="en-US" sz="2400" dirty="0">
                <a:solidFill>
                  <a:schemeClr val="tx1"/>
                </a:solidFill>
                <a:latin typeface="Times New Roman" panose="02020603050405020304" pitchFamily="18" charset="0"/>
                <a:cs typeface="Times New Roman" panose="02020603050405020304" pitchFamily="18" charset="0"/>
              </a:rPr>
              <a:t>300 unique program codes including “no match” option can be listed on ROL</a:t>
            </a:r>
          </a:p>
          <a:p>
            <a:pPr marL="0" indent="0">
              <a:buNone/>
            </a:pPr>
            <a:endParaRPr lang="en-US" dirty="0">
              <a:solidFill>
                <a:schemeClr val="tx1"/>
              </a:solidFill>
            </a:endParaRPr>
          </a:p>
          <a:p>
            <a:endParaRPr lang="en-US" dirty="0"/>
          </a:p>
        </p:txBody>
      </p:sp>
    </p:spTree>
    <p:extLst>
      <p:ext uri="{BB962C8B-B14F-4D97-AF65-F5344CB8AC3E}">
        <p14:creationId xmlns:p14="http://schemas.microsoft.com/office/powerpoint/2010/main" val="386942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8401-77F4-4AE9-A20A-2622F986929C}"/>
              </a:ext>
            </a:extLst>
          </p:cNvPr>
          <p:cNvSpPr>
            <a:spLocks noGrp="1"/>
          </p:cNvSpPr>
          <p:nvPr>
            <p:ph type="title"/>
          </p:nvPr>
        </p:nvSpPr>
        <p:spPr/>
        <p:txBody>
          <a:bodyPr/>
          <a:lstStyle/>
          <a:p>
            <a:r>
              <a:rPr lang="en-US" dirty="0"/>
              <a:t>Couples Matching Links</a:t>
            </a:r>
          </a:p>
        </p:txBody>
      </p:sp>
      <p:sp>
        <p:nvSpPr>
          <p:cNvPr id="3" name="Content Placeholder 2">
            <a:extLst>
              <a:ext uri="{FF2B5EF4-FFF2-40B4-BE49-F238E27FC236}">
                <a16:creationId xmlns:a16="http://schemas.microsoft.com/office/drawing/2014/main" id="{61D890B8-7FE0-454F-9F97-64A9A2E0281E}"/>
              </a:ext>
            </a:extLst>
          </p:cNvPr>
          <p:cNvSpPr>
            <a:spLocks noGrp="1"/>
          </p:cNvSpPr>
          <p:nvPr>
            <p:ph idx="1"/>
          </p:nvPr>
        </p:nvSpPr>
        <p:spPr>
          <a:xfrm>
            <a:off x="504825" y="2151064"/>
            <a:ext cx="9734549" cy="3880773"/>
          </a:xfrm>
        </p:spPr>
        <p:txBody>
          <a:bodyPr>
            <a:noAutofit/>
          </a:bodyPr>
          <a:lstStyle/>
          <a:p>
            <a:r>
              <a:rPr lang="en-US" sz="2400" dirty="0">
                <a:latin typeface="Times New Roman" panose="02020603050405020304" pitchFamily="18" charset="0"/>
                <a:cs typeface="Times New Roman" panose="02020603050405020304" pitchFamily="18" charset="0"/>
              </a:rPr>
              <a:t>NRMP guide </a:t>
            </a:r>
          </a:p>
          <a:p>
            <a:pPr marL="0" indent="0">
              <a:buNone/>
            </a:pPr>
            <a:r>
              <a:rPr lang="en-US" sz="2000" dirty="0">
                <a:hlinkClick r:id="rId3"/>
              </a:rPr>
              <a:t>Applicant_Coupling-App.pdf (nrmp.org)</a:t>
            </a:r>
            <a:endParaRPr lang="en-US" sz="2000" dirty="0"/>
          </a:p>
          <a:p>
            <a:pPr marL="0" indent="0">
              <a:buNone/>
            </a:pPr>
            <a:r>
              <a:rPr lang="en-US" sz="2400" dirty="0">
                <a:latin typeface="Times New Roman" panose="02020603050405020304" pitchFamily="18" charset="0"/>
                <a:cs typeface="Times New Roman" panose="02020603050405020304" pitchFamily="18" charset="0"/>
              </a:rPr>
              <a:t>Video: </a:t>
            </a:r>
          </a:p>
          <a:p>
            <a:pPr marL="0" indent="0">
              <a:buNone/>
            </a:pPr>
            <a:r>
              <a:rPr lang="en-US" sz="2000" dirty="0">
                <a:hlinkClick r:id="rId3"/>
              </a:rPr>
              <a:t>Couples in the Match | NRMP</a:t>
            </a:r>
            <a:endParaRPr lang="en-US" sz="2000" dirty="0"/>
          </a:p>
          <a:p>
            <a:pPr marL="342900" marR="0" lvl="0" indent="-342900" algn="l" defTabSz="457200" rtl="0" eaLnBrk="1" fontAlgn="auto" latinLnBrk="0" hangingPunct="1">
              <a:lnSpc>
                <a:spcPct val="100000"/>
              </a:lnSpc>
              <a:spcBef>
                <a:spcPts val="1000"/>
              </a:spcBef>
              <a:spcAft>
                <a:spcPts val="0"/>
              </a:spcAft>
              <a:buClr>
                <a:srgbClr val="4F81BD"/>
              </a:buClr>
              <a:buSzPct val="80000"/>
              <a:buFont typeface="Wingdings 3" charset="2"/>
              <a:buChar char=""/>
              <a:tabLst/>
              <a:defRPr/>
            </a:pPr>
            <a:r>
              <a:rPr lang="en-US" sz="2400" dirty="0" err="1">
                <a:solidFill>
                  <a:prstClr val="black">
                    <a:lumMod val="75000"/>
                    <a:lumOff val="25000"/>
                  </a:prstClr>
                </a:solidFill>
                <a:latin typeface="Times New Roman" panose="02020603050405020304" pitchFamily="18" charset="0"/>
                <a:cs typeface="Times New Roman" panose="02020603050405020304" pitchFamily="18" charset="0"/>
              </a:rPr>
              <a:t>UACOM-Phx</a:t>
            </a:r>
            <a:r>
              <a:rPr lang="en-US" sz="2400" dirty="0">
                <a:solidFill>
                  <a:prstClr val="black">
                    <a:lumMod val="75000"/>
                    <a:lumOff val="25000"/>
                  </a:prstClr>
                </a:solidFill>
                <a:latin typeface="Times New Roman" panose="02020603050405020304" pitchFamily="18" charset="0"/>
                <a:cs typeface="Times New Roman" panose="02020603050405020304" pitchFamily="18" charset="0"/>
              </a:rPr>
              <a:t> Couples’ Guide available from your Advisor</a:t>
            </a:r>
          </a:p>
          <a:p>
            <a:pPr marL="0" marR="0" lvl="0" indent="0" algn="l" defTabSz="457200" rtl="0" eaLnBrk="1" fontAlgn="auto" latinLnBrk="0" hangingPunct="1">
              <a:lnSpc>
                <a:spcPct val="100000"/>
              </a:lnSpc>
              <a:spcBef>
                <a:spcPts val="1000"/>
              </a:spcBef>
              <a:spcAft>
                <a:spcPts val="0"/>
              </a:spcAft>
              <a:buClr>
                <a:srgbClr val="4F81BD"/>
              </a:buClr>
              <a:buSzPct val="80000"/>
              <a:buNone/>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11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0646A-C742-5E4D-E4D0-C709D3D332F3}"/>
              </a:ext>
            </a:extLst>
          </p:cNvPr>
          <p:cNvSpPr>
            <a:spLocks noGrp="1"/>
          </p:cNvSpPr>
          <p:nvPr>
            <p:ph type="title"/>
          </p:nvPr>
        </p:nvSpPr>
        <p:spPr>
          <a:xfrm>
            <a:off x="677333" y="609600"/>
            <a:ext cx="9971001" cy="1320800"/>
          </a:xfrm>
        </p:spPr>
        <p:txBody>
          <a:bodyPr>
            <a:normAutofit/>
          </a:bodyPr>
          <a:lstStyle/>
          <a:p>
            <a:r>
              <a:rPr lang="en-US" dirty="0"/>
              <a:t>Match Results and SOAP</a:t>
            </a:r>
            <a:br>
              <a:rPr lang="en-US" dirty="0"/>
            </a:br>
            <a:r>
              <a:rPr lang="en-US" sz="2700" dirty="0">
                <a:hlinkClick r:id="rId3"/>
              </a:rPr>
              <a:t>2024-Match-Week-and-SOAP-Schedule.pdf (nrmp.org)</a:t>
            </a:r>
            <a:endParaRPr lang="en-US" sz="2700" dirty="0"/>
          </a:p>
        </p:txBody>
      </p:sp>
      <p:sp>
        <p:nvSpPr>
          <p:cNvPr id="3" name="Content Placeholder 2">
            <a:extLst>
              <a:ext uri="{FF2B5EF4-FFF2-40B4-BE49-F238E27FC236}">
                <a16:creationId xmlns:a16="http://schemas.microsoft.com/office/drawing/2014/main" id="{A1CB4521-1812-D386-C8A9-B95AB0907F94}"/>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March 11-10am ET-Applicants learn if they matched</a:t>
            </a:r>
          </a:p>
          <a:p>
            <a:r>
              <a:rPr lang="en-US" dirty="0">
                <a:latin typeface="Times New Roman" panose="02020603050405020304" pitchFamily="18" charset="0"/>
                <a:cs typeface="Times New Roman" panose="02020603050405020304" pitchFamily="18" charset="0"/>
              </a:rPr>
              <a:t>March 11-11am ET-SOAP begins</a:t>
            </a:r>
          </a:p>
          <a:p>
            <a:pPr lvl="1"/>
            <a:r>
              <a:rPr lang="en-US" dirty="0">
                <a:latin typeface="Times New Roman" panose="02020603050405020304" pitchFamily="18" charset="0"/>
                <a:cs typeface="Times New Roman" panose="02020603050405020304" pitchFamily="18" charset="0"/>
              </a:rPr>
              <a:t>If you have not matched, come to campus to work with your advisor/ADSA or work with them through zoom/phone</a:t>
            </a:r>
          </a:p>
          <a:p>
            <a:pPr lvl="1"/>
            <a:r>
              <a:rPr lang="en-US" dirty="0">
                <a:latin typeface="Times New Roman" panose="02020603050405020304" pitchFamily="18" charset="0"/>
                <a:cs typeface="Times New Roman" panose="02020603050405020304" pitchFamily="18" charset="0"/>
              </a:rPr>
              <a:t>SOAP preparation-applicants can begin preparing applications in ERAS at 11am ET</a:t>
            </a:r>
          </a:p>
          <a:p>
            <a:r>
              <a:rPr lang="en-US" dirty="0">
                <a:latin typeface="Times New Roman" panose="02020603050405020304" pitchFamily="18" charset="0"/>
                <a:cs typeface="Times New Roman" panose="02020603050405020304" pitchFamily="18" charset="0"/>
              </a:rPr>
              <a:t>March 12-8am ET-Programs begin reviewing SOAP applications and can contact applicants for interviews</a:t>
            </a:r>
          </a:p>
          <a:p>
            <a:r>
              <a:rPr lang="en-US" dirty="0">
                <a:latin typeface="Times New Roman" panose="02020603050405020304" pitchFamily="18" charset="0"/>
                <a:cs typeface="Times New Roman" panose="02020603050405020304" pitchFamily="18" charset="0"/>
              </a:rPr>
              <a:t>March 14-4 rounds of SOAP starting at 9am ET</a:t>
            </a:r>
          </a:p>
          <a:p>
            <a:pPr lvl="1"/>
            <a:r>
              <a:rPr lang="en-US" dirty="0">
                <a:latin typeface="Times New Roman" panose="02020603050405020304" pitchFamily="18" charset="0"/>
                <a:cs typeface="Times New Roman" panose="02020603050405020304" pitchFamily="18" charset="0"/>
              </a:rPr>
              <a:t>Each round is 2 hours long and applicants receive offers at the beginning of each round and must accept/reject offer before round is complete</a:t>
            </a:r>
          </a:p>
          <a:p>
            <a:r>
              <a:rPr lang="en-US" dirty="0">
                <a:latin typeface="Times New Roman" panose="02020603050405020304" pitchFamily="18" charset="0"/>
                <a:cs typeface="Times New Roman" panose="02020603050405020304" pitchFamily="18" charset="0"/>
              </a:rPr>
              <a:t>March 15-12 ET-Match Day!</a:t>
            </a:r>
          </a:p>
          <a:p>
            <a:pPr lvl="1"/>
            <a:endParaRPr lang="en-US" dirty="0"/>
          </a:p>
        </p:txBody>
      </p:sp>
    </p:spTree>
    <p:extLst>
      <p:ext uri="{BB962C8B-B14F-4D97-AF65-F5344CB8AC3E}">
        <p14:creationId xmlns:p14="http://schemas.microsoft.com/office/powerpoint/2010/main" val="82745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D6A26-4C2A-163D-6525-F543C8A42F9C}"/>
              </a:ext>
            </a:extLst>
          </p:cNvPr>
          <p:cNvSpPr>
            <a:spLocks noGrp="1"/>
          </p:cNvSpPr>
          <p:nvPr>
            <p:ph type="title"/>
          </p:nvPr>
        </p:nvSpPr>
        <p:spPr>
          <a:xfrm>
            <a:off x="849968" y="457114"/>
            <a:ext cx="8859063" cy="1200515"/>
          </a:xfrm>
        </p:spPr>
        <p:txBody>
          <a:bodyPr/>
          <a:lstStyle/>
          <a:p>
            <a:r>
              <a:rPr lang="en-US" dirty="0"/>
              <a:t>Love Letter/Letter of Intent	</a:t>
            </a:r>
          </a:p>
        </p:txBody>
      </p:sp>
      <p:sp>
        <p:nvSpPr>
          <p:cNvPr id="3" name="Content Placeholder 2">
            <a:extLst>
              <a:ext uri="{FF2B5EF4-FFF2-40B4-BE49-F238E27FC236}">
                <a16:creationId xmlns:a16="http://schemas.microsoft.com/office/drawing/2014/main" id="{A03308CF-16A9-E84A-3791-087878D587F8}"/>
              </a:ext>
            </a:extLst>
          </p:cNvPr>
          <p:cNvSpPr>
            <a:spLocks noGrp="1"/>
          </p:cNvSpPr>
          <p:nvPr>
            <p:ph idx="1"/>
          </p:nvPr>
        </p:nvSpPr>
        <p:spPr>
          <a:xfrm>
            <a:off x="677334" y="1489435"/>
            <a:ext cx="10135210" cy="4551927"/>
          </a:xfrm>
        </p:spPr>
        <p:txBody>
          <a:bodyPr>
            <a:normAutofit/>
          </a:bodyPr>
          <a:lstStyle/>
          <a:p>
            <a:r>
              <a:rPr lang="en-US" sz="2000" dirty="0">
                <a:latin typeface="Times New Roman" panose="02020603050405020304" pitchFamily="18" charset="0"/>
                <a:cs typeface="Times New Roman" panose="02020603050405020304" pitchFamily="18" charset="0"/>
              </a:rPr>
              <a:t>First confirm your specialty/program preference about post-interview communication</a:t>
            </a:r>
          </a:p>
          <a:p>
            <a:r>
              <a:rPr lang="en-US" sz="2000" dirty="0">
                <a:latin typeface="Times New Roman" panose="02020603050405020304" pitchFamily="18" charset="0"/>
                <a:cs typeface="Times New Roman" panose="02020603050405020304" pitchFamily="18" charset="0"/>
              </a:rPr>
              <a:t>You are </a:t>
            </a:r>
            <a:r>
              <a:rPr lang="en-US" sz="2000" b="1" dirty="0">
                <a:latin typeface="Times New Roman" panose="02020603050405020304" pitchFamily="18" charset="0"/>
                <a:cs typeface="Times New Roman" panose="02020603050405020304" pitchFamily="18" charset="0"/>
              </a:rPr>
              <a:t>NOT</a:t>
            </a:r>
            <a:r>
              <a:rPr lang="en-US" sz="2000" dirty="0">
                <a:latin typeface="Times New Roman" panose="02020603050405020304" pitchFamily="18" charset="0"/>
                <a:cs typeface="Times New Roman" panose="02020603050405020304" pitchFamily="18" charset="0"/>
              </a:rPr>
              <a:t> required to send a love letter/letter of intent</a:t>
            </a:r>
          </a:p>
          <a:p>
            <a:r>
              <a:rPr lang="en-US" sz="2000" dirty="0">
                <a:latin typeface="Times New Roman" panose="02020603050405020304" pitchFamily="18" charset="0"/>
                <a:cs typeface="Times New Roman" panose="02020603050405020304" pitchFamily="18" charset="0"/>
              </a:rPr>
              <a:t>Could be done to indicate that you are ranking a program #1 </a:t>
            </a:r>
          </a:p>
          <a:p>
            <a:r>
              <a:rPr lang="en-US" sz="2000" dirty="0">
                <a:latin typeface="Times New Roman" panose="02020603050405020304" pitchFamily="18" charset="0"/>
                <a:cs typeface="Times New Roman" panose="02020603050405020304" pitchFamily="18" charset="0"/>
              </a:rPr>
              <a:t>Send to Program Director and copy the Program Coordinator</a:t>
            </a:r>
          </a:p>
          <a:p>
            <a:pPr lvl="1"/>
            <a:r>
              <a:rPr lang="en-US" sz="1800" dirty="0">
                <a:latin typeface="Times New Roman" panose="02020603050405020304" pitchFamily="18" charset="0"/>
                <a:cs typeface="Times New Roman" panose="02020603050405020304" pitchFamily="18" charset="0"/>
              </a:rPr>
              <a:t>Briefly remind them who you are---refer to specific conversations/elements of your interview day and how/why you would be a good fit</a:t>
            </a:r>
          </a:p>
          <a:p>
            <a:r>
              <a:rPr lang="en-US" sz="2000" dirty="0">
                <a:latin typeface="Times New Roman" panose="02020603050405020304" pitchFamily="18" charset="0"/>
                <a:cs typeface="Times New Roman" panose="02020603050405020304" pitchFamily="18" charset="0"/>
              </a:rPr>
              <a:t>If you send this, be </a:t>
            </a:r>
            <a:r>
              <a:rPr lang="en-US" sz="2000" b="1" dirty="0">
                <a:latin typeface="Times New Roman" panose="02020603050405020304" pitchFamily="18" charset="0"/>
                <a:cs typeface="Times New Roman" panose="02020603050405020304" pitchFamily="18" charset="0"/>
              </a:rPr>
              <a:t>110%</a:t>
            </a:r>
            <a:r>
              <a:rPr lang="en-US" sz="2000" dirty="0">
                <a:latin typeface="Times New Roman" panose="02020603050405020304" pitchFamily="18" charset="0"/>
                <a:cs typeface="Times New Roman" panose="02020603050405020304" pitchFamily="18" charset="0"/>
              </a:rPr>
              <a:t> sure as there is NO going back</a:t>
            </a:r>
          </a:p>
          <a:p>
            <a:r>
              <a:rPr lang="en-US" sz="2000" dirty="0">
                <a:latin typeface="Times New Roman" panose="02020603050405020304" pitchFamily="18" charset="0"/>
                <a:cs typeface="Times New Roman" panose="02020603050405020304" pitchFamily="18" charset="0"/>
              </a:rPr>
              <a:t>Do NOT expect a response back from the program </a:t>
            </a:r>
          </a:p>
          <a:p>
            <a:pPr lvl="1"/>
            <a:r>
              <a:rPr lang="en-US" sz="2000" dirty="0">
                <a:latin typeface="Times New Roman" panose="02020603050405020304" pitchFamily="18" charset="0"/>
                <a:cs typeface="Times New Roman" panose="02020603050405020304" pitchFamily="18" charset="0"/>
              </a:rPr>
              <a:t>“We are ranking you to match” response</a:t>
            </a:r>
          </a:p>
          <a:p>
            <a:r>
              <a:rPr lang="en-US" sz="2000" dirty="0">
                <a:latin typeface="Times New Roman" panose="02020603050405020304" pitchFamily="18" charset="0"/>
                <a:cs typeface="Times New Roman" panose="02020603050405020304" pitchFamily="18" charset="0"/>
              </a:rPr>
              <a:t>Be honest and true to yourself; speak to your advisor prior to sending this</a:t>
            </a:r>
          </a:p>
          <a:p>
            <a:r>
              <a:rPr lang="en-US" sz="2000" dirty="0">
                <a:latin typeface="Times New Roman" panose="02020603050405020304" pitchFamily="18" charset="0"/>
                <a:cs typeface="Times New Roman" panose="02020603050405020304" pitchFamily="18" charset="0"/>
              </a:rPr>
              <a:t>Ideal time to send this</a:t>
            </a:r>
          </a:p>
          <a:p>
            <a:endParaRPr lang="en-US" dirty="0"/>
          </a:p>
        </p:txBody>
      </p:sp>
      <p:pic>
        <p:nvPicPr>
          <p:cNvPr id="1026" name="Picture 2" descr="Love Lessons: When You Can't or Won't Ask Questions of the Man You're  Dating/in a Relationship With (P1)">
            <a:extLst>
              <a:ext uri="{FF2B5EF4-FFF2-40B4-BE49-F238E27FC236}">
                <a16:creationId xmlns:a16="http://schemas.microsoft.com/office/drawing/2014/main" id="{F81FD884-37C0-B5DE-06C5-D893E900C4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9724" y="1"/>
            <a:ext cx="2139307" cy="1606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372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DE864-5591-7A8A-353A-9BA9557200BA}"/>
              </a:ext>
            </a:extLst>
          </p:cNvPr>
          <p:cNvSpPr>
            <a:spLocks noGrp="1"/>
          </p:cNvSpPr>
          <p:nvPr>
            <p:ph type="title"/>
          </p:nvPr>
        </p:nvSpPr>
        <p:spPr/>
        <p:txBody>
          <a:bodyPr/>
          <a:lstStyle/>
          <a:p>
            <a:r>
              <a:rPr lang="en-US" dirty="0"/>
              <a:t>Letter of Intent Example</a:t>
            </a:r>
          </a:p>
        </p:txBody>
      </p:sp>
      <p:sp>
        <p:nvSpPr>
          <p:cNvPr id="3" name="Content Placeholder 2">
            <a:extLst>
              <a:ext uri="{FF2B5EF4-FFF2-40B4-BE49-F238E27FC236}">
                <a16:creationId xmlns:a16="http://schemas.microsoft.com/office/drawing/2014/main" id="{39188DFB-A836-01BB-EB12-12B4EB3BA282}"/>
              </a:ext>
            </a:extLst>
          </p:cNvPr>
          <p:cNvSpPr>
            <a:spLocks noGrp="1"/>
          </p:cNvSpPr>
          <p:nvPr>
            <p:ph idx="1"/>
          </p:nvPr>
        </p:nvSpPr>
        <p:spPr>
          <a:xfrm>
            <a:off x="363795" y="1376517"/>
            <a:ext cx="10343534" cy="5481484"/>
          </a:xfrm>
        </p:spPr>
        <p:txBody>
          <a:bodyPr>
            <a:normAutofit fontScale="55000" lnSpcReduction="20000"/>
          </a:bodyPr>
          <a:lstStyle/>
          <a:p>
            <a:pPr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Dear Dr. _____________,</a:t>
            </a: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br>
              <a:rPr lang="en-US" sz="2900" b="0" dirty="0">
                <a:effectLst/>
                <a:latin typeface="Times New Roman" panose="02020603050405020304" pitchFamily="18" charset="0"/>
                <a:cs typeface="Times New Roman" panose="02020603050405020304" pitchFamily="18" charset="0"/>
              </a:rPr>
            </a:br>
            <a:r>
              <a:rPr lang="en-US" sz="2900" b="0" i="0" u="none" strike="noStrike" dirty="0">
                <a:solidFill>
                  <a:srgbClr val="000000"/>
                </a:solidFill>
                <a:effectLst/>
                <a:latin typeface="Times New Roman" panose="02020603050405020304" pitchFamily="18" charset="0"/>
                <a:cs typeface="Times New Roman" panose="02020603050405020304" pitchFamily="18" charset="0"/>
              </a:rPr>
              <a:t>Thank you again for the opportunity to interview at _____________.  I am excited to share with you that I will be ranking ___________ #1 on my rank order list.</a:t>
            </a:r>
          </a:p>
          <a:p>
            <a:pPr rtl="0">
              <a:spcBef>
                <a:spcPts val="0"/>
              </a:spcBef>
              <a:spcAft>
                <a:spcPts val="0"/>
              </a:spcAft>
            </a:pPr>
            <a:endParaRPr lang="en-US" sz="2900" dirty="0">
              <a:solidFill>
                <a:srgbClr val="000000"/>
              </a:solidFill>
              <a:latin typeface="Times New Roman" panose="02020603050405020304" pitchFamily="18" charset="0"/>
              <a:cs typeface="Times New Roman" panose="02020603050405020304" pitchFamily="18" charset="0"/>
            </a:endParaRPr>
          </a:p>
          <a:p>
            <a:pPr>
              <a:spcBef>
                <a:spcPts val="0"/>
              </a:spcBef>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My interactions with faculty and residents at ___________________ and the unparalleled culture and sense of family, strong training in multiple practice settings, variety of track options and electives truly excites me.   Furthermore, _____institution’s name commitment to the underserved (add specific population) aligns with mine, and I believe this program would be a great fit for me (Consider adding something about the mission and values here).</a:t>
            </a: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br>
              <a:rPr lang="en-US" sz="2900" b="0" dirty="0">
                <a:effectLst/>
                <a:latin typeface="Times New Roman" panose="02020603050405020304" pitchFamily="18" charset="0"/>
                <a:cs typeface="Times New Roman" panose="02020603050405020304" pitchFamily="18" charset="0"/>
              </a:rPr>
            </a:br>
            <a:r>
              <a:rPr lang="en-US" sz="2900" b="0" i="0" u="none" strike="noStrike" dirty="0">
                <a:solidFill>
                  <a:srgbClr val="222222"/>
                </a:solidFill>
                <a:effectLst/>
                <a:latin typeface="Times New Roman" panose="02020603050405020304" pitchFamily="18" charset="0"/>
                <a:cs typeface="Times New Roman" panose="02020603050405020304" pitchFamily="18" charset="0"/>
              </a:rPr>
              <a:t>My parents and siblings also live nearby in Gilbert, and having their support during residency would be invaluable to my fiancé, (insert name and NRMP ID) and me as we couples match. (</a:t>
            </a:r>
            <a:r>
              <a:rPr lang="en-US" sz="2900" b="0" dirty="0">
                <a:effectLst/>
                <a:latin typeface="Times New Roman" panose="02020603050405020304" pitchFamily="18" charset="0"/>
                <a:cs typeface="Times New Roman" panose="02020603050405020304" pitchFamily="18" charset="0"/>
              </a:rPr>
              <a:t>Consider sharing </a:t>
            </a:r>
            <a:r>
              <a:rPr lang="en-US" sz="2900" b="0" i="0" u="none" strike="noStrike" dirty="0">
                <a:solidFill>
                  <a:srgbClr val="000000"/>
                </a:solidFill>
                <a:effectLst/>
                <a:latin typeface="Times New Roman" panose="02020603050405020304" pitchFamily="18" charset="0"/>
                <a:cs typeface="Times New Roman" panose="02020603050405020304" pitchFamily="18" charset="0"/>
              </a:rPr>
              <a:t>any personal situation here such as couples matching/</a:t>
            </a:r>
            <a:r>
              <a:rPr lang="en-US" sz="2900" dirty="0">
                <a:solidFill>
                  <a:srgbClr val="000000"/>
                </a:solidFill>
                <a:latin typeface="Times New Roman" panose="02020603050405020304" pitchFamily="18" charset="0"/>
                <a:cs typeface="Times New Roman" panose="02020603050405020304" pitchFamily="18" charset="0"/>
              </a:rPr>
              <a:t>geographic preference due to family </a:t>
            </a:r>
            <a:r>
              <a:rPr lang="en-US" sz="2900" dirty="0" err="1">
                <a:solidFill>
                  <a:srgbClr val="000000"/>
                </a:solidFill>
                <a:latin typeface="Times New Roman" panose="02020603050405020304" pitchFamily="18" charset="0"/>
                <a:cs typeface="Times New Roman" panose="02020603050405020304" pitchFamily="18" charset="0"/>
              </a:rPr>
              <a:t>etc</a:t>
            </a:r>
            <a:r>
              <a:rPr lang="en-US" sz="2900" dirty="0">
                <a:solidFill>
                  <a:srgbClr val="000000"/>
                </a:solidFill>
                <a:latin typeface="Times New Roman" panose="02020603050405020304" pitchFamily="18" charset="0"/>
                <a:cs typeface="Times New Roman" panose="02020603050405020304" pitchFamily="18" charset="0"/>
              </a:rPr>
              <a:t>). </a:t>
            </a:r>
            <a:r>
              <a:rPr lang="en-US" sz="2900" b="0" i="0" u="none" strike="noStrike" dirty="0">
                <a:solidFill>
                  <a:srgbClr val="222222"/>
                </a:solidFill>
                <a:effectLst/>
                <a:latin typeface="Times New Roman" panose="02020603050405020304" pitchFamily="18" charset="0"/>
                <a:cs typeface="Times New Roman" panose="02020603050405020304" pitchFamily="18" charset="0"/>
              </a:rPr>
              <a:t>I am confident that ___________ is a perfect fit to allow me to further develop and strengthen my professional and personal goals within the field of ________________ and I hope that we can work together in the future.</a:t>
            </a: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 </a:t>
            </a:r>
            <a:br>
              <a:rPr lang="en-US" sz="2900" b="0" dirty="0">
                <a:effectLst/>
                <a:latin typeface="Times New Roman" panose="02020603050405020304" pitchFamily="18" charset="0"/>
                <a:cs typeface="Times New Roman" panose="02020603050405020304" pitchFamily="18" charset="0"/>
              </a:rPr>
            </a:br>
            <a:r>
              <a:rPr lang="en-US" sz="2900" b="0" i="0" u="none" strike="noStrike" dirty="0">
                <a:solidFill>
                  <a:srgbClr val="000000"/>
                </a:solidFill>
                <a:effectLst/>
                <a:latin typeface="Times New Roman" panose="02020603050405020304" pitchFamily="18" charset="0"/>
                <a:cs typeface="Times New Roman" panose="02020603050405020304" pitchFamily="18" charset="0"/>
              </a:rPr>
              <a:t>Kind regards,</a:t>
            </a: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br>
              <a:rPr lang="en-US" sz="2900" b="0" dirty="0">
                <a:effectLst/>
                <a:latin typeface="Times New Roman" panose="02020603050405020304" pitchFamily="18" charset="0"/>
                <a:cs typeface="Times New Roman" panose="02020603050405020304" pitchFamily="18" charset="0"/>
              </a:rPr>
            </a:b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2900" b="1" i="0" u="none" strike="noStrike" dirty="0">
                <a:solidFill>
                  <a:srgbClr val="000000"/>
                </a:solidFill>
                <a:effectLst/>
                <a:latin typeface="Times New Roman" panose="02020603050405020304" pitchFamily="18" charset="0"/>
                <a:cs typeface="Times New Roman" panose="02020603050405020304" pitchFamily="18" charset="0"/>
              </a:rPr>
              <a:t>Your name</a:t>
            </a: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MD/MPH Candidate, Class of 2023</a:t>
            </a: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University of Arizona College of Medicine - Phoenix</a:t>
            </a: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AAMC ID:</a:t>
            </a:r>
            <a:endParaRPr lang="en-US" sz="2900" b="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2900" b="0" i="0" u="none" strike="noStrike" dirty="0">
                <a:solidFill>
                  <a:srgbClr val="000000"/>
                </a:solidFill>
                <a:effectLst/>
                <a:latin typeface="Times New Roman" panose="02020603050405020304" pitchFamily="18" charset="0"/>
                <a:cs typeface="Times New Roman" panose="02020603050405020304" pitchFamily="18" charset="0"/>
              </a:rPr>
              <a:t>NRMP ID:</a:t>
            </a:r>
            <a:endParaRPr lang="en-US" sz="2900" b="0" dirty="0">
              <a:effectLst/>
              <a:latin typeface="Times New Roman" panose="02020603050405020304" pitchFamily="18" charset="0"/>
              <a:cs typeface="Times New Roman" panose="02020603050405020304" pitchFamily="18" charset="0"/>
            </a:endParaRPr>
          </a:p>
          <a:p>
            <a:br>
              <a:rPr lang="en-US" dirty="0"/>
            </a:br>
            <a:endParaRPr lang="en-US" dirty="0"/>
          </a:p>
        </p:txBody>
      </p:sp>
    </p:spTree>
    <p:extLst>
      <p:ext uri="{BB962C8B-B14F-4D97-AF65-F5344CB8AC3E}">
        <p14:creationId xmlns:p14="http://schemas.microsoft.com/office/powerpoint/2010/main" val="746614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36F4C-A897-BA33-EDF9-BC63B1D36679}"/>
              </a:ext>
            </a:extLst>
          </p:cNvPr>
          <p:cNvSpPr>
            <a:spLocks noGrp="1"/>
          </p:cNvSpPr>
          <p:nvPr>
            <p:ph type="title"/>
          </p:nvPr>
        </p:nvSpPr>
        <p:spPr/>
        <p:txBody>
          <a:bodyPr/>
          <a:lstStyle/>
          <a:p>
            <a:r>
              <a:rPr lang="en-US" dirty="0"/>
              <a:t>Alternative-I like you letter (but not LOVE you)</a:t>
            </a:r>
          </a:p>
        </p:txBody>
      </p:sp>
      <p:sp>
        <p:nvSpPr>
          <p:cNvPr id="3" name="Content Placeholder 2">
            <a:extLst>
              <a:ext uri="{FF2B5EF4-FFF2-40B4-BE49-F238E27FC236}">
                <a16:creationId xmlns:a16="http://schemas.microsoft.com/office/drawing/2014/main" id="{146CFCEE-F7E5-8234-762F-B16E5F4C3DB3}"/>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If you decide to tell a program that you are ranking them highly, essentially  means you are not ranking them #1</a:t>
            </a:r>
          </a:p>
          <a:p>
            <a:r>
              <a:rPr lang="en-US" sz="2000" dirty="0">
                <a:latin typeface="Times New Roman" panose="02020603050405020304" pitchFamily="18" charset="0"/>
                <a:cs typeface="Times New Roman" panose="02020603050405020304" pitchFamily="18" charset="0"/>
              </a:rPr>
              <a:t>Pros/Cons</a:t>
            </a:r>
          </a:p>
          <a:p>
            <a:r>
              <a:rPr lang="en-US" sz="2000" dirty="0">
                <a:latin typeface="Times New Roman" panose="02020603050405020304" pitchFamily="18" charset="0"/>
                <a:cs typeface="Times New Roman" panose="02020603050405020304" pitchFamily="18" charset="0"/>
              </a:rPr>
              <a:t>Discuss with your Advisor</a:t>
            </a:r>
          </a:p>
        </p:txBody>
      </p:sp>
    </p:spTree>
    <p:extLst>
      <p:ext uri="{BB962C8B-B14F-4D97-AF65-F5344CB8AC3E}">
        <p14:creationId xmlns:p14="http://schemas.microsoft.com/office/powerpoint/2010/main" val="124088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A789D-646A-C44C-0CBE-F136A9B72214}"/>
              </a:ext>
            </a:extLst>
          </p:cNvPr>
          <p:cNvSpPr>
            <a:spLocks noGrp="1"/>
          </p:cNvSpPr>
          <p:nvPr>
            <p:ph type="title"/>
          </p:nvPr>
        </p:nvSpPr>
        <p:spPr>
          <a:xfrm>
            <a:off x="1267269" y="491613"/>
            <a:ext cx="8596668" cy="1320800"/>
          </a:xfrm>
        </p:spPr>
        <p:txBody>
          <a:bodyPr>
            <a:normAutofit/>
          </a:bodyPr>
          <a:lstStyle/>
          <a:p>
            <a:r>
              <a:rPr lang="en-US" sz="2800" dirty="0"/>
              <a:t>NRMP Code of Conduct</a:t>
            </a:r>
            <a:br>
              <a:rPr lang="en-US" sz="2800" dirty="0"/>
            </a:br>
            <a:r>
              <a:rPr lang="en-US" sz="2800" dirty="0">
                <a:hlinkClick r:id="rId3"/>
              </a:rPr>
              <a:t>NRMP-Match-Codes-of-Conduct_Applicants.pdf</a:t>
            </a:r>
            <a:endParaRPr lang="en-US" sz="2800" dirty="0"/>
          </a:p>
        </p:txBody>
      </p:sp>
      <p:sp>
        <p:nvSpPr>
          <p:cNvPr id="3" name="Content Placeholder 2">
            <a:extLst>
              <a:ext uri="{FF2B5EF4-FFF2-40B4-BE49-F238E27FC236}">
                <a16:creationId xmlns:a16="http://schemas.microsoft.com/office/drawing/2014/main" id="{1FDDAC8D-96E8-1208-F86B-197F4ECFB128}"/>
              </a:ext>
            </a:extLst>
          </p:cNvPr>
          <p:cNvSpPr>
            <a:spLocks noGrp="1"/>
          </p:cNvSpPr>
          <p:nvPr>
            <p:ph idx="1"/>
          </p:nvPr>
        </p:nvSpPr>
        <p:spPr/>
        <p:txBody>
          <a:bodyPr>
            <a:normAutofit fontScale="85000" lnSpcReduction="10000"/>
          </a:bodyPr>
          <a:lstStyle/>
          <a:p>
            <a:r>
              <a:rPr lang="en-US" dirty="0"/>
              <a:t>Limit post-interview communication-During recruitment season, applicants may not have adequate time to obtain the information needed to make informed decisions about ranking programs and may wish to clarify information following interviews. Applicants may request and exchange clarifying information with programs following the interview but must not solicit or engage in post-interview communication for the purposes of influencing or ascertaining a program’s ranking intentions.</a:t>
            </a:r>
          </a:p>
          <a:p>
            <a:r>
              <a:rPr lang="en-US" dirty="0"/>
              <a:t>Rank and match with integrity-Applicants should create rank order lists based on their true preferences, the characteristics of the programs interviewed, and the perceived alignment of the applicant’s capabilities and interests with program mission, aims, and eligibility. Applicants must respect the binding nature of a match commitment and be prepared to honor the commitment if a match occurs with any program placed on a rank order list</a:t>
            </a:r>
          </a:p>
          <a:p>
            <a:r>
              <a:rPr lang="en-US" dirty="0"/>
              <a:t>Ethical and professional communication between applicants, program directors and staff, and medical school officials, faculty and staff is essential to maintaining a fair and equitable process throughout the transition to residency. Match participants that fail to comply with their respective Code of Conduct or the terms of the applicable Match Participation Agreement may be subjected to a violation investigation as described in the Policies and Procedures for Reporting, Investigation, and Disposition of Violations of NRMP Agreements</a:t>
            </a:r>
          </a:p>
        </p:txBody>
      </p:sp>
    </p:spTree>
    <p:extLst>
      <p:ext uri="{BB962C8B-B14F-4D97-AF65-F5344CB8AC3E}">
        <p14:creationId xmlns:p14="http://schemas.microsoft.com/office/powerpoint/2010/main" val="2598327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DEC6E-5B42-306E-0149-486DEF493146}"/>
              </a:ext>
            </a:extLst>
          </p:cNvPr>
          <p:cNvSpPr>
            <a:spLocks noGrp="1"/>
          </p:cNvSpPr>
          <p:nvPr>
            <p:ph type="title"/>
          </p:nvPr>
        </p:nvSpPr>
        <p:spPr/>
        <p:txBody>
          <a:bodyPr>
            <a:normAutofit/>
          </a:bodyPr>
          <a:lstStyle/>
          <a:p>
            <a:r>
              <a:rPr lang="en-US" sz="2800" dirty="0">
                <a:hlinkClick r:id="rId3"/>
              </a:rPr>
              <a:t>NRMP-Match-Codes-of-Conduct_Applicants.pdf</a:t>
            </a:r>
            <a:endParaRPr lang="en-US" sz="2800" dirty="0"/>
          </a:p>
        </p:txBody>
      </p:sp>
      <p:pic>
        <p:nvPicPr>
          <p:cNvPr id="9" name="Content Placeholder 8">
            <a:extLst>
              <a:ext uri="{FF2B5EF4-FFF2-40B4-BE49-F238E27FC236}">
                <a16:creationId xmlns:a16="http://schemas.microsoft.com/office/drawing/2014/main" id="{7048CE09-D454-7B28-AE1E-0D4AC49B4F78}"/>
              </a:ext>
            </a:extLst>
          </p:cNvPr>
          <p:cNvPicPr>
            <a:picLocks noGrp="1" noChangeAspect="1"/>
          </p:cNvPicPr>
          <p:nvPr>
            <p:ph idx="1"/>
          </p:nvPr>
        </p:nvPicPr>
        <p:blipFill>
          <a:blip r:embed="rId4"/>
          <a:stretch>
            <a:fillRect/>
          </a:stretch>
        </p:blipFill>
        <p:spPr>
          <a:xfrm>
            <a:off x="1525853" y="2160588"/>
            <a:ext cx="6900332" cy="3881437"/>
          </a:xfrm>
        </p:spPr>
      </p:pic>
    </p:spTree>
    <p:extLst>
      <p:ext uri="{BB962C8B-B14F-4D97-AF65-F5344CB8AC3E}">
        <p14:creationId xmlns:p14="http://schemas.microsoft.com/office/powerpoint/2010/main" val="2069944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10184-A0A8-A37A-2C9F-258154E4C8D0}"/>
              </a:ext>
            </a:extLst>
          </p:cNvPr>
          <p:cNvSpPr>
            <a:spLocks noGrp="1"/>
          </p:cNvSpPr>
          <p:nvPr>
            <p:ph type="title"/>
          </p:nvPr>
        </p:nvSpPr>
        <p:spPr/>
        <p:txBody>
          <a:bodyPr/>
          <a:lstStyle/>
          <a:p>
            <a:r>
              <a:rPr lang="en-US" dirty="0"/>
              <a:t>If you forget everything else, remember…</a:t>
            </a:r>
          </a:p>
        </p:txBody>
      </p:sp>
      <p:sp>
        <p:nvSpPr>
          <p:cNvPr id="3" name="Content Placeholder 2">
            <a:extLst>
              <a:ext uri="{FF2B5EF4-FFF2-40B4-BE49-F238E27FC236}">
                <a16:creationId xmlns:a16="http://schemas.microsoft.com/office/drawing/2014/main" id="{D54B448B-80A1-0FBE-D8F8-09C2B6FEC13A}"/>
              </a:ext>
            </a:extLst>
          </p:cNvPr>
          <p:cNvSpPr>
            <a:spLocks noGrp="1"/>
          </p:cNvSpPr>
          <p:nvPr>
            <p:ph idx="1"/>
          </p:nvPr>
        </p:nvSpPr>
        <p:spPr/>
        <p:txBody>
          <a:bodyPr>
            <a:normAutofit/>
          </a:bodyPr>
          <a:lstStyle/>
          <a:p>
            <a:pPr marL="0" indent="0" algn="ctr">
              <a:buNone/>
            </a:pPr>
            <a:r>
              <a:rPr lang="en-US" sz="5400" b="1" dirty="0">
                <a:latin typeface="Times New Roman" panose="02020603050405020304" pitchFamily="18" charset="0"/>
                <a:cs typeface="Times New Roman" panose="02020603050405020304" pitchFamily="18" charset="0"/>
              </a:rPr>
              <a:t>Always rank your preferences and don’t wait until last minute!!!</a:t>
            </a:r>
          </a:p>
        </p:txBody>
      </p:sp>
    </p:spTree>
    <p:extLst>
      <p:ext uri="{BB962C8B-B14F-4D97-AF65-F5344CB8AC3E}">
        <p14:creationId xmlns:p14="http://schemas.microsoft.com/office/powerpoint/2010/main" val="408798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9A01-3378-B268-1323-F24B345FE89C}"/>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1984B1A4-950F-0FAA-1AF8-52E774D82F89}"/>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Describe the Rank Order List and Match Timelines</a:t>
            </a:r>
          </a:p>
          <a:p>
            <a:r>
              <a:rPr lang="en-US" sz="2400" dirty="0">
                <a:latin typeface="Times New Roman" panose="02020603050405020304" pitchFamily="18" charset="0"/>
                <a:cs typeface="Times New Roman" panose="02020603050405020304" pitchFamily="18" charset="0"/>
              </a:rPr>
              <a:t>Understand the matching algorithm to create a strategic ROL that aligns with preferences</a:t>
            </a:r>
          </a:p>
          <a:p>
            <a:r>
              <a:rPr lang="en-US" sz="2400" dirty="0">
                <a:latin typeface="Times New Roman" panose="02020603050405020304" pitchFamily="18" charset="0"/>
                <a:cs typeface="Times New Roman" panose="02020603050405020304" pitchFamily="18" charset="0"/>
              </a:rPr>
              <a:t>Explain the potential use of the letter of intent/love letter</a:t>
            </a:r>
          </a:p>
          <a:p>
            <a:r>
              <a:rPr lang="en-US" sz="2400" dirty="0">
                <a:latin typeface="Times New Roman" panose="02020603050405020304" pitchFamily="18" charset="0"/>
                <a:cs typeface="Times New Roman" panose="02020603050405020304" pitchFamily="18" charset="0"/>
              </a:rPr>
              <a:t>Describe the NRMP Code of Conduct</a:t>
            </a:r>
          </a:p>
        </p:txBody>
      </p:sp>
    </p:spTree>
    <p:extLst>
      <p:ext uri="{BB962C8B-B14F-4D97-AF65-F5344CB8AC3E}">
        <p14:creationId xmlns:p14="http://schemas.microsoft.com/office/powerpoint/2010/main" val="3604936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pic>
        <p:nvPicPr>
          <p:cNvPr id="5" name="Picture 4" descr="Group of people having fun at music concert">
            <a:extLst>
              <a:ext uri="{FF2B5EF4-FFF2-40B4-BE49-F238E27FC236}">
                <a16:creationId xmlns:a16="http://schemas.microsoft.com/office/drawing/2014/main" id="{8BF55A16-AB93-4E55-9E8F-5ED6E9618CBA}"/>
              </a:ext>
            </a:extLst>
          </p:cNvPr>
          <p:cNvPicPr>
            <a:picLocks noChangeAspect="1"/>
          </p:cNvPicPr>
          <p:nvPr/>
        </p:nvPicPr>
        <p:blipFill rotWithShape="1">
          <a:blip r:embed="rId2">
            <a:extLst>
              <a:ext uri="{28A0092B-C50C-407E-A947-70E740481C1C}">
                <a14:useLocalDpi xmlns:a14="http://schemas.microsoft.com/office/drawing/2010/main" val="0"/>
              </a:ext>
            </a:extLst>
          </a:blip>
          <a:srcRect l="14541" t="9091" r="37901"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5F5D5FD8-76B0-4F86-8327-F5FB830EBC20}"/>
              </a:ext>
            </a:extLst>
          </p:cNvPr>
          <p:cNvSpPr>
            <a:spLocks noGrp="1"/>
          </p:cNvSpPr>
          <p:nvPr>
            <p:ph type="title"/>
          </p:nvPr>
        </p:nvSpPr>
        <p:spPr>
          <a:xfrm>
            <a:off x="5380563" y="1678665"/>
            <a:ext cx="3887839" cy="2372168"/>
          </a:xfrm>
        </p:spPr>
        <p:txBody>
          <a:bodyPr vert="horz" lIns="91440" tIns="45720" rIns="91440" bIns="45720" rtlCol="0" anchor="b">
            <a:normAutofit/>
          </a:bodyPr>
          <a:lstStyle/>
          <a:p>
            <a:pPr algn="r"/>
            <a:r>
              <a:rPr lang="en-US" sz="5400"/>
              <a:t>Questions?  </a:t>
            </a:r>
          </a:p>
        </p:txBody>
      </p:sp>
      <p:sp>
        <p:nvSpPr>
          <p:cNvPr id="3" name="Content Placeholder 2">
            <a:extLst>
              <a:ext uri="{FF2B5EF4-FFF2-40B4-BE49-F238E27FC236}">
                <a16:creationId xmlns:a16="http://schemas.microsoft.com/office/drawing/2014/main" id="{3FBA94DB-40B2-4554-B805-5156E3C58E77}"/>
              </a:ext>
            </a:extLst>
          </p:cNvPr>
          <p:cNvSpPr>
            <a:spLocks noGrp="1"/>
          </p:cNvSpPr>
          <p:nvPr>
            <p:ph idx="1"/>
          </p:nvPr>
        </p:nvSpPr>
        <p:spPr>
          <a:xfrm>
            <a:off x="5380563" y="4050833"/>
            <a:ext cx="3893440" cy="1096899"/>
          </a:xfrm>
        </p:spPr>
        <p:txBody>
          <a:bodyPr vert="horz" lIns="91440" tIns="45720" rIns="91440" bIns="45720" rtlCol="0" anchor="t">
            <a:normAutofit/>
          </a:bodyPr>
          <a:lstStyle/>
          <a:p>
            <a:pPr marL="0" indent="0" algn="r">
              <a:buNone/>
            </a:pPr>
            <a:r>
              <a:rPr lang="en-US" sz="2400" dirty="0">
                <a:solidFill>
                  <a:schemeClr val="tx1">
                    <a:lumMod val="50000"/>
                    <a:lumOff val="50000"/>
                  </a:schemeClr>
                </a:solidFill>
              </a:rPr>
              <a:t>You’ve got this!!</a:t>
            </a:r>
          </a:p>
        </p:txBody>
      </p:sp>
    </p:spTree>
    <p:extLst>
      <p:ext uri="{BB962C8B-B14F-4D97-AF65-F5344CB8AC3E}">
        <p14:creationId xmlns:p14="http://schemas.microsoft.com/office/powerpoint/2010/main" val="339825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CB5C2-01A2-2E5F-082C-BDE8B3310589}"/>
              </a:ext>
            </a:extLst>
          </p:cNvPr>
          <p:cNvSpPr>
            <a:spLocks noGrp="1"/>
          </p:cNvSpPr>
          <p:nvPr>
            <p:ph type="title"/>
          </p:nvPr>
        </p:nvSpPr>
        <p:spPr/>
        <p:txBody>
          <a:bodyPr/>
          <a:lstStyle/>
          <a:p>
            <a:r>
              <a:rPr lang="en-US" b="0" i="0" dirty="0">
                <a:effectLst/>
                <a:latin typeface="Georgia Pro" panose="02040502050405020303" pitchFamily="18" charset="0"/>
                <a:hlinkClick r:id="rId3"/>
              </a:rPr>
              <a:t>LINK TO SURVEY</a:t>
            </a:r>
            <a:endParaRPr lang="en-US" dirty="0"/>
          </a:p>
        </p:txBody>
      </p:sp>
      <p:pic>
        <p:nvPicPr>
          <p:cNvPr id="5" name="Content Placeholder 4" descr="A qr code on a white background&#10;&#10;Description automatically generated">
            <a:extLst>
              <a:ext uri="{FF2B5EF4-FFF2-40B4-BE49-F238E27FC236}">
                <a16:creationId xmlns:a16="http://schemas.microsoft.com/office/drawing/2014/main" id="{A90E8681-F8BA-5817-67C9-962C9081A064}"/>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785394" y="2910681"/>
            <a:ext cx="2381250" cy="2381250"/>
          </a:xfrm>
        </p:spPr>
      </p:pic>
    </p:spTree>
    <p:extLst>
      <p:ext uri="{BB962C8B-B14F-4D97-AF65-F5344CB8AC3E}">
        <p14:creationId xmlns:p14="http://schemas.microsoft.com/office/powerpoint/2010/main" val="345433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929-7FC5-47A5-87B3-5A896A88A0F5}"/>
              </a:ext>
            </a:extLst>
          </p:cNvPr>
          <p:cNvSpPr>
            <a:spLocks noGrp="1"/>
          </p:cNvSpPr>
          <p:nvPr>
            <p:ph type="title"/>
          </p:nvPr>
        </p:nvSpPr>
        <p:spPr/>
        <p:txBody>
          <a:bodyPr/>
          <a:lstStyle/>
          <a:p>
            <a:pPr algn="ctr"/>
            <a:r>
              <a:rPr lang="en-US" dirty="0"/>
              <a:t>Timeline</a:t>
            </a:r>
          </a:p>
        </p:txBody>
      </p:sp>
      <p:sp>
        <p:nvSpPr>
          <p:cNvPr id="3" name="Content Placeholder 2">
            <a:extLst>
              <a:ext uri="{FF2B5EF4-FFF2-40B4-BE49-F238E27FC236}">
                <a16:creationId xmlns:a16="http://schemas.microsoft.com/office/drawing/2014/main" id="{77614499-C9D7-4055-AF97-EF8855C4F49A}"/>
              </a:ext>
            </a:extLst>
          </p:cNvPr>
          <p:cNvSpPr>
            <a:spLocks noGrp="1"/>
          </p:cNvSpPr>
          <p:nvPr>
            <p:ph idx="1"/>
          </p:nvPr>
        </p:nvSpPr>
        <p:spPr>
          <a:xfrm>
            <a:off x="677334" y="1617664"/>
            <a:ext cx="9371541" cy="4630736"/>
          </a:xfrm>
        </p:spPr>
        <p:txBody>
          <a:bodyPr>
            <a:normAutofit fontScale="55000" lnSpcReduction="20000"/>
          </a:bodyPr>
          <a:lstStyle/>
          <a:p>
            <a:pPr algn="l">
              <a:lnSpc>
                <a:spcPct val="150000"/>
              </a:lnSpc>
              <a:spcBef>
                <a:spcPts val="600"/>
              </a:spcBef>
              <a:spcAft>
                <a:spcPts val="600"/>
              </a:spcAft>
            </a:pPr>
            <a:r>
              <a:rPr lang="en-US" sz="3200" dirty="0">
                <a:solidFill>
                  <a:srgbClr val="FF0000"/>
                </a:solidFill>
                <a:latin typeface="Times New Roman" panose="02020603050405020304" pitchFamily="18" charset="0"/>
                <a:cs typeface="Times New Roman" panose="02020603050405020304" pitchFamily="18" charset="0"/>
              </a:rPr>
              <a:t>January 31</a:t>
            </a:r>
            <a:r>
              <a:rPr lang="en-US" sz="3200" dirty="0">
                <a:solidFill>
                  <a:schemeClr val="tx1"/>
                </a:solidFill>
                <a:latin typeface="Times New Roman" panose="02020603050405020304" pitchFamily="18" charset="0"/>
                <a:cs typeface="Times New Roman" panose="02020603050405020304" pitchFamily="18" charset="0"/>
              </a:rPr>
              <a:t>- NRMP </a:t>
            </a:r>
            <a:r>
              <a:rPr lang="en-US" sz="3200" b="0" i="0" dirty="0">
                <a:solidFill>
                  <a:schemeClr val="tx1"/>
                </a:solidFill>
                <a:effectLst/>
                <a:latin typeface="Times New Roman" panose="02020603050405020304" pitchFamily="18" charset="0"/>
                <a:cs typeface="Times New Roman" panose="02020603050405020304" pitchFamily="18" charset="0"/>
              </a:rPr>
              <a:t>Standard Registration Deadline for the Match and SOAP</a:t>
            </a:r>
          </a:p>
          <a:p>
            <a:pPr lvl="1" fontAlgn="base">
              <a:lnSpc>
                <a:spcPct val="150000"/>
              </a:lnSpc>
              <a:spcBef>
                <a:spcPts val="600"/>
              </a:spcBef>
              <a:spcAft>
                <a:spcPts val="600"/>
              </a:spcAft>
            </a:pPr>
            <a:r>
              <a:rPr lang="en-US" sz="3200" b="0" i="0" dirty="0">
                <a:solidFill>
                  <a:schemeClr val="tx1"/>
                </a:solidFill>
                <a:effectLst/>
                <a:latin typeface="Times New Roman" panose="02020603050405020304" pitchFamily="18" charset="0"/>
                <a:cs typeface="Times New Roman" panose="02020603050405020304" pitchFamily="18" charset="0"/>
              </a:rPr>
              <a:t>$50 Late fee-additional fee after January 31</a:t>
            </a:r>
            <a:r>
              <a:rPr lang="en-US" sz="3200" spc="-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https://r3.nrmp.org/</a:t>
            </a:r>
            <a:r>
              <a:rPr lang="en-US" sz="3200" spc="-5"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viewLoginPage</a:t>
            </a:r>
            <a:endParaRPr lang="en-US" sz="3200" spc="-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1" fontAlgn="base">
              <a:lnSpc>
                <a:spcPct val="150000"/>
              </a:lnSpc>
              <a:spcBef>
                <a:spcPts val="600"/>
              </a:spcBef>
              <a:spcAft>
                <a:spcPts val="600"/>
              </a:spcAft>
            </a:pPr>
            <a:r>
              <a:rPr lang="en-US" sz="3200" spc="-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https://r3.nrmp.org/viewLoginPage</a:t>
            </a:r>
            <a:endParaRPr lang="en-US" sz="3200" dirty="0">
              <a:solidFill>
                <a:schemeClr val="tx1"/>
              </a:solidFill>
              <a:latin typeface="Times New Roman" panose="02020603050405020304" pitchFamily="18" charset="0"/>
              <a:cs typeface="Times New Roman" panose="02020603050405020304" pitchFamily="18" charset="0"/>
            </a:endParaRPr>
          </a:p>
          <a:p>
            <a:pPr fontAlgn="base">
              <a:lnSpc>
                <a:spcPct val="150000"/>
              </a:lnSpc>
              <a:spcBef>
                <a:spcPts val="600"/>
              </a:spcBef>
              <a:spcAft>
                <a:spcPts val="600"/>
              </a:spcAft>
            </a:pPr>
            <a:r>
              <a:rPr lang="fr-FR" sz="3200" b="0" i="0" dirty="0" err="1">
                <a:solidFill>
                  <a:srgbClr val="FF0000"/>
                </a:solidFill>
                <a:effectLst/>
                <a:latin typeface="Times New Roman" panose="02020603050405020304" pitchFamily="18" charset="0"/>
                <a:cs typeface="Times New Roman" panose="02020603050405020304" pitchFamily="18" charset="0"/>
              </a:rPr>
              <a:t>February</a:t>
            </a:r>
            <a:r>
              <a:rPr lang="fr-FR" sz="3200" b="0" i="0" dirty="0">
                <a:solidFill>
                  <a:srgbClr val="FF0000"/>
                </a:solidFill>
                <a:effectLst/>
                <a:latin typeface="Times New Roman" panose="02020603050405020304" pitchFamily="18" charset="0"/>
                <a:cs typeface="Times New Roman" panose="02020603050405020304" pitchFamily="18" charset="0"/>
              </a:rPr>
              <a:t> 1</a:t>
            </a:r>
            <a:r>
              <a:rPr lang="fr-FR" sz="3200" b="0" i="0" dirty="0">
                <a:solidFill>
                  <a:schemeClr val="tx1"/>
                </a:solidFill>
                <a:effectLst/>
                <a:latin typeface="Times New Roman" panose="02020603050405020304" pitchFamily="18" charset="0"/>
                <a:cs typeface="Times New Roman" panose="02020603050405020304" pitchFamily="18" charset="0"/>
              </a:rPr>
              <a:t>- 12:00pm EST- </a:t>
            </a:r>
            <a:r>
              <a:rPr lang="fr-FR" sz="3200" b="0" i="0" dirty="0" err="1">
                <a:solidFill>
                  <a:schemeClr val="tx1"/>
                </a:solidFill>
                <a:effectLst/>
                <a:latin typeface="Times New Roman" panose="02020603050405020304" pitchFamily="18" charset="0"/>
                <a:cs typeface="Times New Roman" panose="02020603050405020304" pitchFamily="18" charset="0"/>
              </a:rPr>
              <a:t>Ranking</a:t>
            </a:r>
            <a:r>
              <a:rPr lang="fr-FR" sz="3200" b="0" i="0" dirty="0">
                <a:solidFill>
                  <a:schemeClr val="tx1"/>
                </a:solidFill>
                <a:effectLst/>
                <a:latin typeface="Times New Roman" panose="02020603050405020304" pitchFamily="18" charset="0"/>
                <a:cs typeface="Times New Roman" panose="02020603050405020304" pitchFamily="18" charset="0"/>
              </a:rPr>
              <a:t> Opens</a:t>
            </a:r>
          </a:p>
          <a:p>
            <a:pPr lvl="1" fontAlgn="base">
              <a:lnSpc>
                <a:spcPct val="150000"/>
              </a:lnSpc>
              <a:spcBef>
                <a:spcPts val="600"/>
              </a:spcBef>
              <a:spcAft>
                <a:spcPts val="600"/>
              </a:spcAft>
            </a:pPr>
            <a:r>
              <a:rPr lang="fr-FR" sz="3200" dirty="0">
                <a:solidFill>
                  <a:schemeClr val="tx1"/>
                </a:solidFill>
                <a:latin typeface="Times New Roman" panose="02020603050405020304" pitchFamily="18" charset="0"/>
                <a:cs typeface="Times New Roman" panose="02020603050405020304" pitchFamily="18" charset="0"/>
              </a:rPr>
              <a:t>L</a:t>
            </a:r>
            <a:r>
              <a:rPr lang="fr-FR" sz="3200" b="0" i="0" dirty="0">
                <a:solidFill>
                  <a:schemeClr val="tx1"/>
                </a:solidFill>
                <a:effectLst/>
                <a:latin typeface="Times New Roman" panose="02020603050405020304" pitchFamily="18" charset="0"/>
                <a:cs typeface="Times New Roman" panose="02020603050405020304" pitchFamily="18" charset="0"/>
              </a:rPr>
              <a:t>og </a:t>
            </a:r>
            <a:r>
              <a:rPr lang="fr-FR" sz="3200" b="0" i="0" dirty="0" err="1">
                <a:solidFill>
                  <a:schemeClr val="tx1"/>
                </a:solidFill>
                <a:effectLst/>
                <a:latin typeface="Times New Roman" panose="02020603050405020304" pitchFamily="18" charset="0"/>
                <a:cs typeface="Times New Roman" panose="02020603050405020304" pitchFamily="18" charset="0"/>
              </a:rPr>
              <a:t>into</a:t>
            </a:r>
            <a:r>
              <a:rPr lang="fr-FR" sz="3200" b="0" i="0" dirty="0">
                <a:solidFill>
                  <a:schemeClr val="tx1"/>
                </a:solidFill>
                <a:effectLst/>
                <a:latin typeface="Times New Roman" panose="02020603050405020304" pitchFamily="18" charset="0"/>
                <a:cs typeface="Times New Roman" panose="02020603050405020304" pitchFamily="18" charset="0"/>
              </a:rPr>
              <a:t> R3 to </a:t>
            </a:r>
            <a:r>
              <a:rPr lang="fr-FR" sz="3200" b="0" i="0" dirty="0" err="1">
                <a:solidFill>
                  <a:schemeClr val="tx1"/>
                </a:solidFill>
                <a:effectLst/>
                <a:latin typeface="Times New Roman" panose="02020603050405020304" pitchFamily="18" charset="0"/>
                <a:cs typeface="Times New Roman" panose="02020603050405020304" pitchFamily="18" charset="0"/>
              </a:rPr>
              <a:t>create</a:t>
            </a:r>
            <a:r>
              <a:rPr lang="fr-FR" sz="3200" b="0" i="0" dirty="0">
                <a:solidFill>
                  <a:schemeClr val="tx1"/>
                </a:solidFill>
                <a:effectLst/>
                <a:latin typeface="Times New Roman" panose="02020603050405020304" pitchFamily="18" charset="0"/>
                <a:cs typeface="Times New Roman" panose="02020603050405020304" pitchFamily="18" charset="0"/>
              </a:rPr>
              <a:t> </a:t>
            </a:r>
            <a:r>
              <a:rPr lang="fr-FR" sz="3200" b="0" i="0" dirty="0" err="1">
                <a:solidFill>
                  <a:schemeClr val="tx1"/>
                </a:solidFill>
                <a:effectLst/>
                <a:latin typeface="Times New Roman" panose="02020603050405020304" pitchFamily="18" charset="0"/>
                <a:cs typeface="Times New Roman" panose="02020603050405020304" pitchFamily="18" charset="0"/>
              </a:rPr>
              <a:t>your</a:t>
            </a:r>
            <a:r>
              <a:rPr lang="fr-FR" sz="3200" b="0" i="0" dirty="0">
                <a:solidFill>
                  <a:schemeClr val="tx1"/>
                </a:solidFill>
                <a:effectLst/>
                <a:latin typeface="Times New Roman" panose="02020603050405020304" pitchFamily="18" charset="0"/>
                <a:cs typeface="Times New Roman" panose="02020603050405020304" pitchFamily="18" charset="0"/>
              </a:rPr>
              <a:t> Rank </a:t>
            </a:r>
            <a:r>
              <a:rPr lang="fr-FR" sz="3200" b="0" i="0" dirty="0" err="1">
                <a:solidFill>
                  <a:schemeClr val="tx1"/>
                </a:solidFill>
                <a:effectLst/>
                <a:latin typeface="Times New Roman" panose="02020603050405020304" pitchFamily="18" charset="0"/>
                <a:cs typeface="Times New Roman" panose="02020603050405020304" pitchFamily="18" charset="0"/>
              </a:rPr>
              <a:t>Order</a:t>
            </a:r>
            <a:r>
              <a:rPr lang="fr-FR" sz="3200" b="0" i="0" dirty="0">
                <a:solidFill>
                  <a:schemeClr val="tx1"/>
                </a:solidFill>
                <a:effectLst/>
                <a:latin typeface="Times New Roman" panose="02020603050405020304" pitchFamily="18" charset="0"/>
                <a:cs typeface="Times New Roman" panose="02020603050405020304" pitchFamily="18" charset="0"/>
              </a:rPr>
              <a:t> List</a:t>
            </a:r>
          </a:p>
          <a:p>
            <a:pPr marL="342900" marR="0" lvl="0" indent="-342900" fontAlgn="base">
              <a:spcBef>
                <a:spcPts val="0"/>
              </a:spcBef>
              <a:spcAft>
                <a:spcPts val="0"/>
              </a:spcAft>
              <a:buFont typeface="Symbol" panose="05050102010706020507" pitchFamily="18" charset="2"/>
              <a:buChar char=""/>
            </a:pPr>
            <a:r>
              <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Support Guide: </a:t>
            </a:r>
            <a:r>
              <a:rPr lang="en-US" sz="3200"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Enter_Certify_ROL_MRM-App.pdf (nrmp.org)</a:t>
            </a:r>
            <a:endParaRPr lang="fr-FR" sz="3200" dirty="0">
              <a:solidFill>
                <a:schemeClr val="tx1"/>
              </a:solidFill>
              <a:latin typeface="Times New Roman" panose="02020603050405020304" pitchFamily="18" charset="0"/>
              <a:cs typeface="Times New Roman" panose="02020603050405020304" pitchFamily="18" charset="0"/>
            </a:endParaRPr>
          </a:p>
          <a:p>
            <a:pPr fontAlgn="base">
              <a:lnSpc>
                <a:spcPct val="150000"/>
              </a:lnSpc>
              <a:spcBef>
                <a:spcPts val="600"/>
              </a:spcBef>
              <a:spcAft>
                <a:spcPts val="600"/>
              </a:spcAft>
            </a:pPr>
            <a:r>
              <a:rPr lang="fr-FR" sz="3200" b="0" i="0" dirty="0" err="1">
                <a:solidFill>
                  <a:srgbClr val="FF0000"/>
                </a:solidFill>
                <a:effectLst/>
                <a:latin typeface="Times New Roman" panose="02020603050405020304" pitchFamily="18" charset="0"/>
                <a:cs typeface="Times New Roman" panose="02020603050405020304" pitchFamily="18" charset="0"/>
              </a:rPr>
              <a:t>February</a:t>
            </a:r>
            <a:r>
              <a:rPr lang="fr-FR" sz="3200" b="0" i="0" dirty="0">
                <a:solidFill>
                  <a:srgbClr val="FF0000"/>
                </a:solidFill>
                <a:effectLst/>
                <a:latin typeface="Times New Roman" panose="02020603050405020304" pitchFamily="18" charset="0"/>
                <a:cs typeface="Times New Roman" panose="02020603050405020304" pitchFamily="18" charset="0"/>
              </a:rPr>
              <a:t> 28</a:t>
            </a:r>
            <a:r>
              <a:rPr lang="fr-FR" sz="3200" b="0" i="0" dirty="0">
                <a:solidFill>
                  <a:schemeClr val="tx1"/>
                </a:solidFill>
                <a:effectLst/>
                <a:latin typeface="Times New Roman" panose="02020603050405020304" pitchFamily="18" charset="0"/>
                <a:cs typeface="Times New Roman" panose="02020603050405020304" pitchFamily="18" charset="0"/>
              </a:rPr>
              <a:t>- 9:00pm EST- ROL Deadline</a:t>
            </a:r>
          </a:p>
          <a:p>
            <a:pPr fontAlgn="base">
              <a:lnSpc>
                <a:spcPct val="150000"/>
              </a:lnSpc>
              <a:spcBef>
                <a:spcPts val="600"/>
              </a:spcBef>
              <a:spcAft>
                <a:spcPts val="600"/>
              </a:spcAft>
            </a:pPr>
            <a:r>
              <a:rPr lang="fr-FR" sz="3200" b="0" i="0" dirty="0">
                <a:solidFill>
                  <a:srgbClr val="FF0000"/>
                </a:solidFill>
                <a:effectLst/>
                <a:latin typeface="Times New Roman" panose="02020603050405020304" pitchFamily="18" charset="0"/>
                <a:cs typeface="Times New Roman" panose="02020603050405020304" pitchFamily="18" charset="0"/>
              </a:rPr>
              <a:t>March 11</a:t>
            </a:r>
            <a:r>
              <a:rPr lang="fr-FR" sz="3200" b="0" i="0" dirty="0">
                <a:solidFill>
                  <a:schemeClr val="tx1"/>
                </a:solidFill>
                <a:effectLst/>
                <a:latin typeface="Times New Roman" panose="02020603050405020304" pitchFamily="18" charset="0"/>
                <a:cs typeface="Times New Roman" panose="02020603050405020304" pitchFamily="18" charset="0"/>
              </a:rPr>
              <a:t>- 10:00am EST- Match </a:t>
            </a:r>
            <a:r>
              <a:rPr lang="fr-FR" sz="3200" b="0" i="0" dirty="0" err="1">
                <a:solidFill>
                  <a:schemeClr val="tx1"/>
                </a:solidFill>
                <a:effectLst/>
                <a:latin typeface="Times New Roman" panose="02020603050405020304" pitchFamily="18" charset="0"/>
                <a:cs typeface="Times New Roman" panose="02020603050405020304" pitchFamily="18" charset="0"/>
              </a:rPr>
              <a:t>Status</a:t>
            </a:r>
            <a:endParaRPr lang="fr-FR" sz="3200" b="0" i="0" dirty="0">
              <a:solidFill>
                <a:schemeClr val="tx1"/>
              </a:solidFill>
              <a:effectLst/>
              <a:latin typeface="Times New Roman" panose="02020603050405020304" pitchFamily="18" charset="0"/>
              <a:cs typeface="Times New Roman" panose="02020603050405020304" pitchFamily="18" charset="0"/>
            </a:endParaRPr>
          </a:p>
          <a:p>
            <a:pPr fontAlgn="base">
              <a:lnSpc>
                <a:spcPct val="150000"/>
              </a:lnSpc>
              <a:spcBef>
                <a:spcPts val="600"/>
              </a:spcBef>
              <a:spcAft>
                <a:spcPts val="600"/>
              </a:spcAft>
            </a:pPr>
            <a:r>
              <a:rPr lang="fr-FR" sz="3200" b="0" i="0" dirty="0">
                <a:solidFill>
                  <a:srgbClr val="FF0000"/>
                </a:solidFill>
                <a:effectLst/>
                <a:latin typeface="Times New Roman" panose="02020603050405020304" pitchFamily="18" charset="0"/>
                <a:cs typeface="Times New Roman" panose="02020603050405020304" pitchFamily="18" charset="0"/>
              </a:rPr>
              <a:t>March 15</a:t>
            </a:r>
            <a:r>
              <a:rPr lang="fr-FR" sz="3200" b="0" i="0" dirty="0">
                <a:solidFill>
                  <a:schemeClr val="tx1"/>
                </a:solidFill>
                <a:effectLst/>
                <a:latin typeface="Times New Roman" panose="02020603050405020304" pitchFamily="18" charset="0"/>
                <a:cs typeface="Times New Roman" panose="02020603050405020304" pitchFamily="18" charset="0"/>
              </a:rPr>
              <a:t>- MATCH DAY!</a:t>
            </a:r>
          </a:p>
          <a:p>
            <a:pPr marL="0" indent="0" fontAlgn="base">
              <a:buNone/>
            </a:pPr>
            <a:endParaRPr lang="fr-FR" sz="2400" dirty="0">
              <a:solidFill>
                <a:srgbClr val="000000"/>
              </a:solidFill>
              <a:latin typeface="Times New Roman" panose="02020603050405020304" pitchFamily="18" charset="0"/>
              <a:cs typeface="Times New Roman" panose="02020603050405020304" pitchFamily="18" charset="0"/>
            </a:endParaRPr>
          </a:p>
          <a:p>
            <a:pPr fontAlgn="base"/>
            <a:endParaRPr lang="en-US" sz="2400" b="0" i="0" dirty="0">
              <a:solidFill>
                <a:srgbClr val="000000"/>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1840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CAD9B-4339-B1AF-B910-D7FE6807D943}"/>
              </a:ext>
            </a:extLst>
          </p:cNvPr>
          <p:cNvSpPr>
            <a:spLocks noGrp="1"/>
          </p:cNvSpPr>
          <p:nvPr>
            <p:ph type="title"/>
          </p:nvPr>
        </p:nvSpPr>
        <p:spPr/>
        <p:txBody>
          <a:bodyPr/>
          <a:lstStyle/>
          <a:p>
            <a:r>
              <a:rPr lang="en-US" dirty="0"/>
              <a:t>Rank Order List Fees</a:t>
            </a:r>
          </a:p>
        </p:txBody>
      </p:sp>
      <p:sp>
        <p:nvSpPr>
          <p:cNvPr id="3" name="Content Placeholder 2">
            <a:extLst>
              <a:ext uri="{FF2B5EF4-FFF2-40B4-BE49-F238E27FC236}">
                <a16:creationId xmlns:a16="http://schemas.microsoft.com/office/drawing/2014/main" id="{00BE204B-C259-B1A9-4AEE-6DB92F49D979}"/>
              </a:ext>
            </a:extLst>
          </p:cNvPr>
          <p:cNvSpPr>
            <a:spLocks noGrp="1"/>
          </p:cNvSpPr>
          <p:nvPr>
            <p:ph idx="1"/>
          </p:nvPr>
        </p:nvSpPr>
        <p:spPr>
          <a:xfrm>
            <a:off x="677334" y="1521151"/>
            <a:ext cx="8596668" cy="4520211"/>
          </a:xfrm>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Standard Registration Fee-$70</a:t>
            </a:r>
          </a:p>
          <a:p>
            <a:r>
              <a:rPr lang="en-US" sz="2400" b="0" i="0" dirty="0">
                <a:solidFill>
                  <a:srgbClr val="000000"/>
                </a:solidFill>
                <a:effectLst/>
                <a:latin typeface="Times New Roman" panose="02020603050405020304" pitchFamily="18" charset="0"/>
                <a:cs typeface="Times New Roman" panose="02020603050405020304" pitchFamily="18" charset="0"/>
              </a:rPr>
              <a:t>In the Main Residency Match, includes the listing of up to 20 unique NRMP program codes on the primary rank order list and up to 20 unique NRMP codes on all supplemental rank order lists combined.</a:t>
            </a:r>
          </a:p>
          <a:p>
            <a:r>
              <a:rPr lang="en-US" sz="2400" dirty="0">
                <a:latin typeface="Times New Roman" panose="02020603050405020304" pitchFamily="18" charset="0"/>
                <a:cs typeface="Times New Roman" panose="02020603050405020304" pitchFamily="18" charset="0"/>
              </a:rPr>
              <a:t>Extra Rank Fee: &gt;20 NRMP program codes, NRMP charges $30 per program code up to maximum of 300 ranks</a:t>
            </a:r>
          </a:p>
          <a:p>
            <a:r>
              <a:rPr lang="en-US" sz="2400" dirty="0">
                <a:latin typeface="Times New Roman" panose="02020603050405020304" pitchFamily="18" charset="0"/>
                <a:cs typeface="Times New Roman" panose="02020603050405020304" pitchFamily="18" charset="0"/>
              </a:rPr>
              <a:t>No more than 300 ranks can be placed on any ROL</a:t>
            </a:r>
          </a:p>
          <a:p>
            <a:r>
              <a:rPr lang="en-US" sz="2400" dirty="0">
                <a:latin typeface="Times New Roman" panose="02020603050405020304" pitchFamily="18" charset="0"/>
                <a:cs typeface="Times New Roman" panose="02020603050405020304" pitchFamily="18" charset="0"/>
              </a:rPr>
              <a:t>Couples’ Fee-additional $45 per partner</a:t>
            </a:r>
          </a:p>
          <a:p>
            <a:pPr algn="l" fontAlgn="base">
              <a:buFont typeface="Arial" panose="020B0604020202020204" pitchFamily="34" charset="0"/>
              <a:buChar char="•"/>
            </a:pPr>
            <a:r>
              <a:rPr lang="en-US" sz="2400" i="0" dirty="0">
                <a:solidFill>
                  <a:srgbClr val="000000"/>
                </a:solidFill>
                <a:effectLst/>
                <a:latin typeface="Times New Roman" panose="02020603050405020304" pitchFamily="18" charset="0"/>
                <a:cs typeface="Times New Roman" panose="02020603050405020304" pitchFamily="18" charset="0"/>
              </a:rPr>
              <a:t>Length of Rank Order List Fee: </a:t>
            </a:r>
            <a:r>
              <a:rPr lang="en-US" sz="2400" b="0" i="0" dirty="0">
                <a:solidFill>
                  <a:srgbClr val="000000"/>
                </a:solidFill>
                <a:effectLst/>
                <a:latin typeface="Times New Roman" panose="02020603050405020304" pitchFamily="18" charset="0"/>
                <a:cs typeface="Times New Roman" panose="02020603050405020304" pitchFamily="18" charset="0"/>
              </a:rPr>
              <a:t>For rank order lists with 100 or more ranks, the following additional charges apply:</a:t>
            </a:r>
          </a:p>
          <a:p>
            <a:pPr marL="742950" lvl="1" indent="-285750" algn="l" fontAlgn="base">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100-150 ranks: $50</a:t>
            </a:r>
          </a:p>
          <a:p>
            <a:pPr marL="742950" lvl="1" indent="-285750" algn="l" fontAlgn="base">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151-200 ranks: $100</a:t>
            </a:r>
          </a:p>
          <a:p>
            <a:pPr marL="742950" lvl="1" indent="-285750" algn="l" fontAlgn="base">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201-250 ranks: $150</a:t>
            </a:r>
          </a:p>
          <a:p>
            <a:pPr marL="742950" lvl="1" indent="-285750" algn="l" fontAlgn="base">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251-300 ranks: $200</a:t>
            </a:r>
          </a:p>
          <a:p>
            <a:endParaRPr lang="en-US" dirty="0"/>
          </a:p>
        </p:txBody>
      </p:sp>
    </p:spTree>
    <p:extLst>
      <p:ext uri="{BB962C8B-B14F-4D97-AF65-F5344CB8AC3E}">
        <p14:creationId xmlns:p14="http://schemas.microsoft.com/office/powerpoint/2010/main" val="73031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B547-B265-3ECE-91FF-46C1F22DF3B5}"/>
              </a:ext>
            </a:extLst>
          </p:cNvPr>
          <p:cNvSpPr>
            <a:spLocks noGrp="1"/>
          </p:cNvSpPr>
          <p:nvPr>
            <p:ph type="title"/>
          </p:nvPr>
        </p:nvSpPr>
        <p:spPr/>
        <p:txBody>
          <a:bodyPr/>
          <a:lstStyle/>
          <a:p>
            <a:r>
              <a:rPr lang="en-US" dirty="0"/>
              <a:t>Rank Order List Tips</a:t>
            </a:r>
          </a:p>
        </p:txBody>
      </p:sp>
      <p:sp>
        <p:nvSpPr>
          <p:cNvPr id="3" name="Content Placeholder 2">
            <a:extLst>
              <a:ext uri="{FF2B5EF4-FFF2-40B4-BE49-F238E27FC236}">
                <a16:creationId xmlns:a16="http://schemas.microsoft.com/office/drawing/2014/main" id="{FBAA8AE3-5AF6-4319-E0E8-1ABCC92DCFA7}"/>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Be true to yourself—rank your true preferences, not where you think a program will be ranking you or where you think you will match</a:t>
            </a:r>
          </a:p>
          <a:p>
            <a:r>
              <a:rPr lang="en-US" dirty="0">
                <a:latin typeface="Times New Roman" panose="02020603050405020304" pitchFamily="18" charset="0"/>
                <a:cs typeface="Times New Roman" panose="02020603050405020304" pitchFamily="18" charset="0"/>
              </a:rPr>
              <a:t>Be realistic about your competitiveness-rank programs with a mix </a:t>
            </a:r>
            <a:r>
              <a:rPr lang="en-US">
                <a:latin typeface="Times New Roman" panose="02020603050405020304" pitchFamily="18" charset="0"/>
                <a:cs typeface="Times New Roman" panose="02020603050405020304" pitchFamily="18" charset="0"/>
              </a:rPr>
              <a:t>of competitiveness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Binding Contract</a:t>
            </a:r>
          </a:p>
          <a:p>
            <a:r>
              <a:rPr lang="en-US" dirty="0">
                <a:latin typeface="Times New Roman" panose="02020603050405020304" pitchFamily="18" charset="0"/>
                <a:cs typeface="Times New Roman" panose="02020603050405020304" pitchFamily="18" charset="0"/>
              </a:rPr>
              <a:t>If it is an advanced program, you need to rank a prelim/TY</a:t>
            </a:r>
          </a:p>
          <a:p>
            <a:r>
              <a:rPr lang="en-US" dirty="0">
                <a:latin typeface="Times New Roman" panose="02020603050405020304" pitchFamily="18" charset="0"/>
                <a:cs typeface="Times New Roman" panose="02020603050405020304" pitchFamily="18" charset="0"/>
              </a:rPr>
              <a:t>Can change your ROL up until the deadline, but you need to CERTIFY each time</a:t>
            </a:r>
          </a:p>
          <a:p>
            <a:r>
              <a:rPr lang="en-US" dirty="0">
                <a:latin typeface="Times New Roman" panose="02020603050405020304" pitchFamily="18" charset="0"/>
                <a:cs typeface="Times New Roman" panose="02020603050405020304" pitchFamily="18" charset="0"/>
              </a:rPr>
              <a:t>Do NOT wait until the last minute to certify your list</a:t>
            </a:r>
          </a:p>
          <a:p>
            <a:r>
              <a:rPr lang="en-US" dirty="0">
                <a:latin typeface="Times New Roman" panose="02020603050405020304" pitchFamily="18" charset="0"/>
                <a:cs typeface="Times New Roman" panose="02020603050405020304" pitchFamily="18" charset="0"/>
              </a:rPr>
              <a:t>Do NOT second guess yourself and change your ROL at the last moment</a:t>
            </a:r>
          </a:p>
          <a:p>
            <a:r>
              <a:rPr lang="en-US" dirty="0">
                <a:latin typeface="Times New Roman" panose="02020603050405020304" pitchFamily="18" charset="0"/>
                <a:cs typeface="Times New Roman" panose="02020603050405020304" pitchFamily="18" charset="0"/>
              </a:rPr>
              <a:t>Do NOT rank programs where you did not interview</a:t>
            </a:r>
          </a:p>
        </p:txBody>
      </p:sp>
    </p:spTree>
    <p:extLst>
      <p:ext uri="{BB962C8B-B14F-4D97-AF65-F5344CB8AC3E}">
        <p14:creationId xmlns:p14="http://schemas.microsoft.com/office/powerpoint/2010/main" val="398941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18C6-C280-4C5A-F0A7-B4EF7646EA81}"/>
              </a:ext>
            </a:extLst>
          </p:cNvPr>
          <p:cNvSpPr>
            <a:spLocks noGrp="1"/>
          </p:cNvSpPr>
          <p:nvPr>
            <p:ph type="title"/>
          </p:nvPr>
        </p:nvSpPr>
        <p:spPr/>
        <p:txBody>
          <a:bodyPr/>
          <a:lstStyle/>
          <a:p>
            <a:r>
              <a:rPr lang="en-US" dirty="0"/>
              <a:t>The Match Process</a:t>
            </a:r>
          </a:p>
        </p:txBody>
      </p:sp>
      <p:sp>
        <p:nvSpPr>
          <p:cNvPr id="3" name="Content Placeholder 2">
            <a:extLst>
              <a:ext uri="{FF2B5EF4-FFF2-40B4-BE49-F238E27FC236}">
                <a16:creationId xmlns:a16="http://schemas.microsoft.com/office/drawing/2014/main" id="{1BF0D69B-21A9-2E69-3E90-26DDDB07CD4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hlinkClick r:id="rId3"/>
              </a:rPr>
              <a:t>https://youtu.be/cnVe_NYIVAE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ERAS-residency application and some interview invites</a:t>
            </a:r>
          </a:p>
          <a:p>
            <a:r>
              <a:rPr lang="en-US" dirty="0">
                <a:latin typeface="Times New Roman" panose="02020603050405020304" pitchFamily="18" charset="0"/>
                <a:cs typeface="Times New Roman" panose="02020603050405020304" pitchFamily="18" charset="0"/>
              </a:rPr>
              <a:t>NRMP-for you to rank programs and for programs to rank you</a:t>
            </a:r>
          </a:p>
          <a:p>
            <a:r>
              <a:rPr lang="en-US" dirty="0">
                <a:latin typeface="Times New Roman" panose="02020603050405020304" pitchFamily="18" charset="0"/>
                <a:cs typeface="Times New Roman" panose="02020603050405020304" pitchFamily="18" charset="0"/>
              </a:rPr>
              <a:t>You need to register for NRMP!</a:t>
            </a:r>
          </a:p>
          <a:p>
            <a:endParaRPr lang="en-US" dirty="0"/>
          </a:p>
        </p:txBody>
      </p:sp>
    </p:spTree>
    <p:extLst>
      <p:ext uri="{BB962C8B-B14F-4D97-AF65-F5344CB8AC3E}">
        <p14:creationId xmlns:p14="http://schemas.microsoft.com/office/powerpoint/2010/main" val="1788839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94FF4-76B2-446D-9B08-2398E5AED5E8}"/>
              </a:ext>
            </a:extLst>
          </p:cNvPr>
          <p:cNvSpPr>
            <a:spLocks noGrp="1"/>
          </p:cNvSpPr>
          <p:nvPr>
            <p:ph type="title"/>
          </p:nvPr>
        </p:nvSpPr>
        <p:spPr/>
        <p:txBody>
          <a:bodyPr/>
          <a:lstStyle/>
          <a:p>
            <a:r>
              <a:rPr lang="en-US" dirty="0"/>
              <a:t>Creating a ROL	Video	</a:t>
            </a:r>
          </a:p>
        </p:txBody>
      </p:sp>
      <p:sp>
        <p:nvSpPr>
          <p:cNvPr id="3" name="Content Placeholder 2">
            <a:extLst>
              <a:ext uri="{FF2B5EF4-FFF2-40B4-BE49-F238E27FC236}">
                <a16:creationId xmlns:a16="http://schemas.microsoft.com/office/drawing/2014/main" id="{5DF1F5BF-3673-98C5-7C23-21D8583FBDB4}"/>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hlinkClick r:id="rId3"/>
              </a:rPr>
              <a:t>https://www.youtube.com/watch?v=_WX75HnJREI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35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9A99-B18C-5B08-D171-5CE6F8948EBD}"/>
              </a:ext>
            </a:extLst>
          </p:cNvPr>
          <p:cNvSpPr>
            <a:spLocks noGrp="1"/>
          </p:cNvSpPr>
          <p:nvPr>
            <p:ph type="title"/>
          </p:nvPr>
        </p:nvSpPr>
        <p:spPr/>
        <p:txBody>
          <a:bodyPr/>
          <a:lstStyle/>
          <a:p>
            <a:r>
              <a:rPr lang="en-US" dirty="0"/>
              <a:t>Supplemental ROL</a:t>
            </a:r>
          </a:p>
        </p:txBody>
      </p:sp>
      <p:sp>
        <p:nvSpPr>
          <p:cNvPr id="3" name="Content Placeholder 2">
            <a:extLst>
              <a:ext uri="{FF2B5EF4-FFF2-40B4-BE49-F238E27FC236}">
                <a16:creationId xmlns:a16="http://schemas.microsoft.com/office/drawing/2014/main" id="{8759574F-40C7-EDF4-A9C4-CFE118CFDD99}"/>
              </a:ext>
            </a:extLst>
          </p:cNvPr>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Your advanced program list is your primary ROL</a:t>
            </a:r>
          </a:p>
          <a:p>
            <a:r>
              <a:rPr lang="en-US" sz="2400" dirty="0">
                <a:latin typeface="Times New Roman" panose="02020603050405020304" pitchFamily="18" charset="0"/>
                <a:cs typeface="Times New Roman" panose="02020603050405020304" pitchFamily="18" charset="0"/>
              </a:rPr>
              <a:t>If ranking an advanced program (PGY-2), you will need to submit a supplemental ROL which is linked to one or more advanced programs on the primary ROL</a:t>
            </a:r>
          </a:p>
          <a:p>
            <a:r>
              <a:rPr lang="en-US" sz="2400" dirty="0">
                <a:latin typeface="Times New Roman" panose="02020603050405020304" pitchFamily="18" charset="0"/>
                <a:cs typeface="Times New Roman" panose="02020603050405020304" pitchFamily="18" charset="0"/>
              </a:rPr>
              <a:t>This combination</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cs typeface="Times New Roman" panose="02020603050405020304" pitchFamily="18" charset="0"/>
              </a:rPr>
              <a:t>PGY2 +PGY1 position=full course of training</a:t>
            </a:r>
          </a:p>
          <a:p>
            <a:r>
              <a:rPr lang="en-US" sz="2400" dirty="0">
                <a:latin typeface="Times New Roman" panose="02020603050405020304" pitchFamily="18" charset="0"/>
                <a:cs typeface="Times New Roman" panose="02020603050405020304" pitchFamily="18" charset="0"/>
              </a:rPr>
              <a:t>Can create different supplemental ROL and each supplemental ROL can be attached to any number of advanced PGY2 programs or primary ROL</a:t>
            </a:r>
          </a:p>
          <a:p>
            <a:r>
              <a:rPr lang="en-US" sz="2400" dirty="0">
                <a:latin typeface="Times New Roman" panose="02020603050405020304" pitchFamily="18" charset="0"/>
                <a:cs typeface="Times New Roman" panose="02020603050405020304" pitchFamily="18" charset="0"/>
              </a:rPr>
              <a:t>Supplemental ROL are often based on geographic location</a:t>
            </a:r>
          </a:p>
        </p:txBody>
      </p:sp>
    </p:spTree>
    <p:extLst>
      <p:ext uri="{BB962C8B-B14F-4D97-AF65-F5344CB8AC3E}">
        <p14:creationId xmlns:p14="http://schemas.microsoft.com/office/powerpoint/2010/main" val="1416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CE6C-353D-851C-7CEF-E7943BD9B909}"/>
              </a:ext>
            </a:extLst>
          </p:cNvPr>
          <p:cNvSpPr>
            <a:spLocks noGrp="1"/>
          </p:cNvSpPr>
          <p:nvPr>
            <p:ph type="title"/>
          </p:nvPr>
        </p:nvSpPr>
        <p:spPr/>
        <p:txBody>
          <a:bodyPr/>
          <a:lstStyle/>
          <a:p>
            <a:r>
              <a:rPr lang="en-US" dirty="0"/>
              <a:t>Supplemental ROL Video</a:t>
            </a:r>
          </a:p>
        </p:txBody>
      </p:sp>
      <p:sp>
        <p:nvSpPr>
          <p:cNvPr id="3" name="Content Placeholder 2">
            <a:extLst>
              <a:ext uri="{FF2B5EF4-FFF2-40B4-BE49-F238E27FC236}">
                <a16:creationId xmlns:a16="http://schemas.microsoft.com/office/drawing/2014/main" id="{E7B30359-719D-CA8B-0D90-DE2E04BA058F}"/>
              </a:ext>
            </a:extLst>
          </p:cNvPr>
          <p:cNvSpPr>
            <a:spLocks noGrp="1"/>
          </p:cNvSpPr>
          <p:nvPr>
            <p:ph idx="1"/>
          </p:nvPr>
        </p:nvSpPr>
        <p:spPr/>
        <p:txBody>
          <a:bodyPr/>
          <a:lstStyle/>
          <a:p>
            <a:r>
              <a:rPr lang="en-US" b="0" i="0" u="none" strike="noStrike" dirty="0">
                <a:solidFill>
                  <a:srgbClr val="FFFFFF"/>
                </a:solidFill>
                <a:effectLst/>
                <a:latin typeface="Times New Roman" panose="02020603050405020304" pitchFamily="18" charset="0"/>
                <a:cs typeface="Times New Roman" panose="02020603050405020304" pitchFamily="18" charset="0"/>
                <a:hlinkClick r:id="rId3"/>
              </a:rPr>
              <a:t>https://youtu.be/X5tz_6dVetU?list=PLr0LH_NifZSpvQTwTqXVYn9jXfUKOTFN6</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026276"/>
      </p:ext>
    </p:extLst>
  </p:cSld>
  <p:clrMapOvr>
    <a:masterClrMapping/>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956</TotalTime>
  <Words>1599</Words>
  <Application>Microsoft Macintosh PowerPoint</Application>
  <PresentationFormat>Widescreen</PresentationFormat>
  <Paragraphs>145</Paragraphs>
  <Slides>21</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Georgia Pro</vt:lpstr>
      <vt:lpstr>Symbol</vt:lpstr>
      <vt:lpstr>Times New Roman</vt:lpstr>
      <vt:lpstr>Trebuchet MS</vt:lpstr>
      <vt:lpstr>Wingdings 3</vt:lpstr>
      <vt:lpstr>Facet</vt:lpstr>
      <vt:lpstr>Rank Order List &amp; Matching</vt:lpstr>
      <vt:lpstr>Learning Objectives</vt:lpstr>
      <vt:lpstr>Timeline</vt:lpstr>
      <vt:lpstr>Rank Order List Fees</vt:lpstr>
      <vt:lpstr>Rank Order List Tips</vt:lpstr>
      <vt:lpstr>The Match Process</vt:lpstr>
      <vt:lpstr>Creating a ROL Video </vt:lpstr>
      <vt:lpstr>Supplemental ROL</vt:lpstr>
      <vt:lpstr>Supplemental ROL Video</vt:lpstr>
      <vt:lpstr>Supplemental List  </vt:lpstr>
      <vt:lpstr>Couples Matching</vt:lpstr>
      <vt:lpstr>Couples Matching Links</vt:lpstr>
      <vt:lpstr>Match Results and SOAP 2024-Match-Week-and-SOAP-Schedule.pdf (nrmp.org)</vt:lpstr>
      <vt:lpstr>Love Letter/Letter of Intent </vt:lpstr>
      <vt:lpstr>Letter of Intent Example</vt:lpstr>
      <vt:lpstr>Alternative-I like you letter (but not LOVE you)</vt:lpstr>
      <vt:lpstr>NRMP Code of Conduct NRMP-Match-Codes-of-Conduct_Applicants.pdf</vt:lpstr>
      <vt:lpstr>NRMP-Match-Codes-of-Conduct_Applicants.pdf</vt:lpstr>
      <vt:lpstr>If you forget everything else, remember…</vt:lpstr>
      <vt:lpstr>Questions?  </vt:lpstr>
      <vt:lpstr>LINK TO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Rank Order List &amp; Matching</dc:title>
  <dc:creator>Kaib, Susan - (skaib)</dc:creator>
  <cp:lastModifiedBy>Microsoft Office User</cp:lastModifiedBy>
  <cp:revision>13</cp:revision>
  <dcterms:created xsi:type="dcterms:W3CDTF">2023-12-06T21:02:59Z</dcterms:created>
  <dcterms:modified xsi:type="dcterms:W3CDTF">2024-01-22T16:01:09Z</dcterms:modified>
</cp:coreProperties>
</file>